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57" r:id="rId3"/>
    <p:sldId id="2927" r:id="rId4"/>
    <p:sldId id="258" r:id="rId5"/>
    <p:sldId id="259" r:id="rId6"/>
    <p:sldId id="260" r:id="rId7"/>
    <p:sldId id="261" r:id="rId8"/>
    <p:sldId id="263" r:id="rId9"/>
    <p:sldId id="264" r:id="rId10"/>
    <p:sldId id="265" r:id="rId11"/>
    <p:sldId id="266" r:id="rId12"/>
    <p:sldId id="2928" r:id="rId13"/>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Codec Pro" pitchFamily="2" charset="0"/>
      <p:regular r:id="rId19"/>
    </p:embeddedFont>
    <p:embeddedFont>
      <p:font typeface="Codec Pro ExtraBold" pitchFamily="2" charset="0"/>
      <p:regular r:id="rId20"/>
      <p:bold r:id="rId21"/>
    </p:embeddedFont>
    <p:embeddedFont>
      <p:font typeface="Lato" panose="020F0502020204030203" pitchFamily="34" charset="0"/>
      <p:regular r:id="rId22"/>
      <p:bold r:id="rId23"/>
      <p:italic r:id="rId24"/>
      <p:boldItalic r:id="rId25"/>
    </p:embeddedFont>
    <p:embeddedFont>
      <p:font typeface="Open Sauce" pitchFamily="2" charset="77"/>
      <p:regular r:id="rId26"/>
    </p:embeddedFont>
    <p:embeddedFont>
      <p:font typeface="Open Sauce Bold" pitchFamily="2" charset="77"/>
      <p:regular r:id="rId27"/>
      <p:bold r:id="rId28"/>
    </p:embeddedFont>
    <p:embeddedFont>
      <p:font typeface="Open Sauce Bold Italics" pitchFamily="2" charset="77"/>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48" autoAdjust="0"/>
  </p:normalViewPr>
  <p:slideViewPr>
    <p:cSldViewPr>
      <p:cViewPr varScale="1">
        <p:scale>
          <a:sx n="75" d="100"/>
          <a:sy n="75" d="100"/>
        </p:scale>
        <p:origin x="432"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23.01.2024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PWLE are given decision-making authority, are making public presentations and feel like they can own the 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PWLE are given decision-making authority, are making public presentations and feel like they can own the 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758062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4.sv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4.sv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4.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4.sv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4.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2" name="Group 2"/>
          <p:cNvGrpSpPr/>
          <p:nvPr/>
        </p:nvGrpSpPr>
        <p:grpSpPr>
          <a:xfrm>
            <a:off x="12974764" y="-207071"/>
            <a:ext cx="3086100" cy="11299900"/>
            <a:chOff x="0" y="0"/>
            <a:chExt cx="812800" cy="2976105"/>
          </a:xfrm>
        </p:grpSpPr>
        <p:sp>
          <p:nvSpPr>
            <p:cNvPr id="3" name="Freeform 3"/>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txBody>
            <a:bodyPr/>
            <a:lstStyle/>
            <a:p>
              <a:endParaRPr lang="en-US"/>
            </a:p>
          </p:txBody>
        </p:sp>
        <p:sp>
          <p:nvSpPr>
            <p:cNvPr id="4" name="TextBox 4"/>
            <p:cNvSpPr txBox="1"/>
            <p:nvPr/>
          </p:nvSpPr>
          <p:spPr>
            <a:xfrm>
              <a:off x="0" y="-19050"/>
              <a:ext cx="812800" cy="2995155"/>
            </a:xfrm>
            <a:prstGeom prst="rect">
              <a:avLst/>
            </a:prstGeom>
          </p:spPr>
          <p:txBody>
            <a:bodyPr lIns="50800" tIns="50800" rIns="50800" bIns="50800" rtlCol="0" anchor="ctr"/>
            <a:lstStyle/>
            <a:p>
              <a:pPr algn="ctr">
                <a:lnSpc>
                  <a:spcPts val="2859"/>
                </a:lnSpc>
              </a:pPr>
              <a:endParaRPr/>
            </a:p>
          </p:txBody>
        </p:sp>
      </p:grpSp>
      <p:sp>
        <p:nvSpPr>
          <p:cNvPr id="5" name="Freeform 5"/>
          <p:cNvSpPr/>
          <p:nvPr/>
        </p:nvSpPr>
        <p:spPr>
          <a:xfrm>
            <a:off x="16384715" y="9009597"/>
            <a:ext cx="3806571" cy="2083232"/>
          </a:xfrm>
          <a:custGeom>
            <a:avLst/>
            <a:gdLst/>
            <a:ahLst/>
            <a:cxnLst/>
            <a:rect l="l" t="t" r="r" b="b"/>
            <a:pathLst>
              <a:path w="3806571" h="2083232">
                <a:moveTo>
                  <a:pt x="0" y="0"/>
                </a:moveTo>
                <a:lnTo>
                  <a:pt x="3806570" y="0"/>
                </a:lnTo>
                <a:lnTo>
                  <a:pt x="3806570" y="2083232"/>
                </a:lnTo>
                <a:lnTo>
                  <a:pt x="0" y="20832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6" name="Group 6"/>
          <p:cNvGrpSpPr/>
          <p:nvPr/>
        </p:nvGrpSpPr>
        <p:grpSpPr>
          <a:xfrm>
            <a:off x="-1543050" y="-558218"/>
            <a:ext cx="3086100" cy="11299900"/>
            <a:chOff x="0" y="0"/>
            <a:chExt cx="812800" cy="2976105"/>
          </a:xfrm>
        </p:grpSpPr>
        <p:sp>
          <p:nvSpPr>
            <p:cNvPr id="7" name="Freeform 7"/>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1C5739"/>
            </a:solidFill>
          </p:spPr>
          <p:txBody>
            <a:bodyPr/>
            <a:lstStyle/>
            <a:p>
              <a:endParaRPr lang="en-US"/>
            </a:p>
          </p:txBody>
        </p:sp>
        <p:sp>
          <p:nvSpPr>
            <p:cNvPr id="8" name="TextBox 8"/>
            <p:cNvSpPr txBox="1"/>
            <p:nvPr/>
          </p:nvSpPr>
          <p:spPr>
            <a:xfrm>
              <a:off x="0" y="-19050"/>
              <a:ext cx="812800" cy="2995155"/>
            </a:xfrm>
            <a:prstGeom prst="rect">
              <a:avLst/>
            </a:prstGeom>
          </p:spPr>
          <p:txBody>
            <a:bodyPr lIns="50800" tIns="50800" rIns="50800" bIns="50800" rtlCol="0" anchor="ctr"/>
            <a:lstStyle/>
            <a:p>
              <a:pPr algn="ctr">
                <a:lnSpc>
                  <a:spcPts val="2859"/>
                </a:lnSpc>
              </a:pPr>
              <a:endParaRPr/>
            </a:p>
          </p:txBody>
        </p:sp>
      </p:grpSp>
      <p:grpSp>
        <p:nvGrpSpPr>
          <p:cNvPr id="9" name="Group 9"/>
          <p:cNvGrpSpPr/>
          <p:nvPr/>
        </p:nvGrpSpPr>
        <p:grpSpPr>
          <a:xfrm>
            <a:off x="1227773" y="4163622"/>
            <a:ext cx="110236" cy="2818996"/>
            <a:chOff x="0" y="0"/>
            <a:chExt cx="26312" cy="672855"/>
          </a:xfrm>
        </p:grpSpPr>
        <p:sp>
          <p:nvSpPr>
            <p:cNvPr id="10" name="Freeform 10"/>
            <p:cNvSpPr/>
            <p:nvPr/>
          </p:nvSpPr>
          <p:spPr>
            <a:xfrm>
              <a:off x="0" y="0"/>
              <a:ext cx="26312" cy="672855"/>
            </a:xfrm>
            <a:custGeom>
              <a:avLst/>
              <a:gdLst/>
              <a:ahLst/>
              <a:cxnLst/>
              <a:rect l="l" t="t" r="r" b="b"/>
              <a:pathLst>
                <a:path w="26312" h="672855">
                  <a:moveTo>
                    <a:pt x="0" y="0"/>
                  </a:moveTo>
                  <a:lnTo>
                    <a:pt x="26312" y="0"/>
                  </a:lnTo>
                  <a:lnTo>
                    <a:pt x="26312" y="672855"/>
                  </a:lnTo>
                  <a:lnTo>
                    <a:pt x="0" y="672855"/>
                  </a:lnTo>
                  <a:close/>
                </a:path>
              </a:pathLst>
            </a:custGeom>
            <a:solidFill>
              <a:srgbClr val="FFFFFF"/>
            </a:solidFill>
          </p:spPr>
          <p:txBody>
            <a:bodyPr/>
            <a:lstStyle/>
            <a:p>
              <a:endParaRPr lang="en-US"/>
            </a:p>
          </p:txBody>
        </p:sp>
        <p:sp>
          <p:nvSpPr>
            <p:cNvPr id="11" name="TextBox 11"/>
            <p:cNvSpPr txBox="1"/>
            <p:nvPr/>
          </p:nvSpPr>
          <p:spPr>
            <a:xfrm>
              <a:off x="0" y="-19050"/>
              <a:ext cx="26312" cy="691905"/>
            </a:xfrm>
            <a:prstGeom prst="rect">
              <a:avLst/>
            </a:prstGeom>
          </p:spPr>
          <p:txBody>
            <a:bodyPr lIns="50800" tIns="50800" rIns="50800" bIns="50800" rtlCol="0" anchor="ctr"/>
            <a:lstStyle/>
            <a:p>
              <a:pPr algn="ctr">
                <a:lnSpc>
                  <a:spcPts val="2859"/>
                </a:lnSpc>
              </a:pPr>
              <a:endParaRPr/>
            </a:p>
          </p:txBody>
        </p:sp>
      </p:grpSp>
      <p:sp>
        <p:nvSpPr>
          <p:cNvPr id="15" name="Freeform 15"/>
          <p:cNvSpPr/>
          <p:nvPr/>
        </p:nvSpPr>
        <p:spPr>
          <a:xfrm>
            <a:off x="-2777871" y="-207071"/>
            <a:ext cx="3806571" cy="2083232"/>
          </a:xfrm>
          <a:custGeom>
            <a:avLst/>
            <a:gdLst/>
            <a:ahLst/>
            <a:cxnLst/>
            <a:rect l="l" t="t" r="r" b="b"/>
            <a:pathLst>
              <a:path w="3806571" h="2083232">
                <a:moveTo>
                  <a:pt x="0" y="0"/>
                </a:moveTo>
                <a:lnTo>
                  <a:pt x="3806571" y="0"/>
                </a:lnTo>
                <a:lnTo>
                  <a:pt x="3806571" y="2083233"/>
                </a:lnTo>
                <a:lnTo>
                  <a:pt x="0" y="20832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TextBox 16"/>
          <p:cNvSpPr txBox="1"/>
          <p:nvPr/>
        </p:nvSpPr>
        <p:spPr>
          <a:xfrm>
            <a:off x="1657678" y="772591"/>
            <a:ext cx="9299541" cy="9972923"/>
          </a:xfrm>
          <a:prstGeom prst="rect">
            <a:avLst/>
          </a:prstGeom>
        </p:spPr>
        <p:txBody>
          <a:bodyPr lIns="0" tIns="0" rIns="0" bIns="0" rtlCol="0" anchor="t">
            <a:spAutoFit/>
          </a:bodyPr>
          <a:lstStyle/>
          <a:p>
            <a:pPr>
              <a:lnSpc>
                <a:spcPts val="9599"/>
              </a:lnSpc>
            </a:pPr>
            <a:r>
              <a:rPr lang="en-US" sz="8000" dirty="0">
                <a:solidFill>
                  <a:srgbClr val="1C5739"/>
                </a:solidFill>
                <a:latin typeface="Codec Pro ExtraBold"/>
              </a:rPr>
              <a:t>Redesigning Coordinated Entry through the Lens of Race Equity</a:t>
            </a:r>
          </a:p>
          <a:p>
            <a:pPr>
              <a:lnSpc>
                <a:spcPts val="9599"/>
              </a:lnSpc>
            </a:pPr>
            <a:r>
              <a:rPr lang="en-US" sz="6000" dirty="0">
                <a:solidFill>
                  <a:schemeClr val="accent1"/>
                </a:solidFill>
                <a:latin typeface="Codec Pro ExtraBold"/>
              </a:rPr>
              <a:t>in San Francisco</a:t>
            </a:r>
          </a:p>
          <a:p>
            <a:pPr>
              <a:lnSpc>
                <a:spcPts val="9599"/>
              </a:lnSpc>
            </a:pPr>
            <a:endParaRPr lang="en-US" sz="6000" dirty="0">
              <a:solidFill>
                <a:schemeClr val="accent1"/>
              </a:solidFill>
              <a:latin typeface="Codec Pro ExtraBold"/>
            </a:endParaRPr>
          </a:p>
          <a:p>
            <a:r>
              <a:rPr lang="en-US" sz="2400" dirty="0">
                <a:solidFill>
                  <a:srgbClr val="002060"/>
                </a:solidFill>
                <a:latin typeface="Codec Pro ExtraBold"/>
              </a:rPr>
              <a:t>Cynthia Nagendra</a:t>
            </a:r>
          </a:p>
          <a:p>
            <a:r>
              <a:rPr lang="en-US" sz="2400" dirty="0">
                <a:solidFill>
                  <a:srgbClr val="002060"/>
                </a:solidFill>
                <a:latin typeface="Codec Pro ExtraBold"/>
              </a:rPr>
              <a:t>Deputy Director</a:t>
            </a:r>
          </a:p>
          <a:p>
            <a:r>
              <a:rPr lang="en-US" sz="2400" dirty="0">
                <a:solidFill>
                  <a:srgbClr val="002060"/>
                </a:solidFill>
                <a:latin typeface="Codec Pro ExtraBold"/>
              </a:rPr>
              <a:t>San Francisco Dept of Homelessness and Supportive Housing</a:t>
            </a:r>
          </a:p>
          <a:p>
            <a:r>
              <a:rPr lang="en-US" sz="2400" dirty="0">
                <a:solidFill>
                  <a:srgbClr val="002060"/>
                </a:solidFill>
                <a:latin typeface="Codec Pro ExtraBold"/>
              </a:rPr>
              <a:t>January 2024</a:t>
            </a:r>
          </a:p>
          <a:p>
            <a:pPr>
              <a:lnSpc>
                <a:spcPts val="9599"/>
              </a:lnSpc>
            </a:pPr>
            <a:endParaRPr lang="en-US" sz="6000" dirty="0">
              <a:solidFill>
                <a:schemeClr val="accent1"/>
              </a:solidFill>
              <a:latin typeface="Codec Pro ExtraBold"/>
            </a:endParaRPr>
          </a:p>
        </p:txBody>
      </p:sp>
      <p:sp>
        <p:nvSpPr>
          <p:cNvPr id="17" name="Freeform 17"/>
          <p:cNvSpPr/>
          <p:nvPr/>
        </p:nvSpPr>
        <p:spPr>
          <a:xfrm>
            <a:off x="11471569" y="631815"/>
            <a:ext cx="5373814" cy="9023371"/>
          </a:xfrm>
          <a:custGeom>
            <a:avLst/>
            <a:gdLst/>
            <a:ahLst/>
            <a:cxnLst/>
            <a:rect l="l" t="t" r="r" b="b"/>
            <a:pathLst>
              <a:path w="5373814" h="9023371">
                <a:moveTo>
                  <a:pt x="0" y="0"/>
                </a:moveTo>
                <a:lnTo>
                  <a:pt x="5373814" y="0"/>
                </a:lnTo>
                <a:lnTo>
                  <a:pt x="5373814" y="9023370"/>
                </a:lnTo>
                <a:lnTo>
                  <a:pt x="0" y="9023370"/>
                </a:lnTo>
                <a:lnTo>
                  <a:pt x="0" y="0"/>
                </a:lnTo>
                <a:close/>
              </a:path>
            </a:pathLst>
          </a:custGeom>
          <a:blipFill>
            <a:blip r:embed="rId6"/>
            <a:stretch>
              <a:fillRect l="-89927" r="-62100"/>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en-US"/>
          </a:p>
        </p:txBody>
      </p:sp>
      <p:grpSp>
        <p:nvGrpSpPr>
          <p:cNvPr id="3" name="Group 3"/>
          <p:cNvGrpSpPr/>
          <p:nvPr/>
        </p:nvGrpSpPr>
        <p:grpSpPr>
          <a:xfrm>
            <a:off x="0" y="0"/>
            <a:ext cx="18288000" cy="2736511"/>
            <a:chOff x="0" y="0"/>
            <a:chExt cx="4816593" cy="720727"/>
          </a:xfrm>
        </p:grpSpPr>
        <p:sp>
          <p:nvSpPr>
            <p:cNvPr id="4" name="Freeform 4"/>
            <p:cNvSpPr/>
            <p:nvPr/>
          </p:nvSpPr>
          <p:spPr>
            <a:xfrm>
              <a:off x="0" y="0"/>
              <a:ext cx="4816592" cy="720727"/>
            </a:xfrm>
            <a:custGeom>
              <a:avLst/>
              <a:gdLst/>
              <a:ahLst/>
              <a:cxnLst/>
              <a:rect l="l" t="t" r="r" b="b"/>
              <a:pathLst>
                <a:path w="4816592" h="720727">
                  <a:moveTo>
                    <a:pt x="0" y="0"/>
                  </a:moveTo>
                  <a:lnTo>
                    <a:pt x="4816592" y="0"/>
                  </a:lnTo>
                  <a:lnTo>
                    <a:pt x="4816592" y="720727"/>
                  </a:lnTo>
                  <a:lnTo>
                    <a:pt x="0" y="720727"/>
                  </a:lnTo>
                  <a:close/>
                </a:path>
              </a:pathLst>
            </a:custGeom>
            <a:solidFill>
              <a:srgbClr val="1C5739"/>
            </a:solidFill>
          </p:spPr>
          <p:txBody>
            <a:bodyPr/>
            <a:lstStyle/>
            <a:p>
              <a:endParaRPr lang="en-US"/>
            </a:p>
          </p:txBody>
        </p:sp>
        <p:sp>
          <p:nvSpPr>
            <p:cNvPr id="5" name="TextBox 5"/>
            <p:cNvSpPr txBox="1"/>
            <p:nvPr/>
          </p:nvSpPr>
          <p:spPr>
            <a:xfrm>
              <a:off x="0" y="-19050"/>
              <a:ext cx="4816593" cy="739777"/>
            </a:xfrm>
            <a:prstGeom prst="rect">
              <a:avLst/>
            </a:prstGeom>
          </p:spPr>
          <p:txBody>
            <a:bodyPr lIns="50800" tIns="50800" rIns="50800" bIns="50800" rtlCol="0" anchor="ctr"/>
            <a:lstStyle/>
            <a:p>
              <a:pPr algn="ctr">
                <a:lnSpc>
                  <a:spcPts val="2859"/>
                </a:lnSpc>
              </a:pPr>
              <a:endParaRPr/>
            </a:p>
          </p:txBody>
        </p:sp>
      </p:grpSp>
      <p:sp>
        <p:nvSpPr>
          <p:cNvPr id="6" name="TextBox 6"/>
          <p:cNvSpPr txBox="1"/>
          <p:nvPr/>
        </p:nvSpPr>
        <p:spPr>
          <a:xfrm>
            <a:off x="2079086" y="378308"/>
            <a:ext cx="14664472" cy="2358203"/>
          </a:xfrm>
          <a:prstGeom prst="rect">
            <a:avLst/>
          </a:prstGeom>
        </p:spPr>
        <p:txBody>
          <a:bodyPr lIns="0" tIns="0" rIns="0" bIns="0" rtlCol="0" anchor="t">
            <a:spAutoFit/>
          </a:bodyPr>
          <a:lstStyle/>
          <a:p>
            <a:pPr>
              <a:lnSpc>
                <a:spcPts val="5862"/>
              </a:lnSpc>
            </a:pPr>
            <a:r>
              <a:rPr lang="en-US" sz="5921" spc="207" dirty="0">
                <a:solidFill>
                  <a:srgbClr val="FFFFFF"/>
                </a:solidFill>
                <a:latin typeface="Codec Pro ExtraBold"/>
              </a:rPr>
              <a:t>Subcommittee Update</a:t>
            </a:r>
          </a:p>
          <a:p>
            <a:pPr marL="0" lvl="0" indent="0">
              <a:lnSpc>
                <a:spcPts val="5862"/>
              </a:lnSpc>
              <a:spcBef>
                <a:spcPct val="0"/>
              </a:spcBef>
            </a:pPr>
            <a:r>
              <a:rPr lang="en-US" sz="5921" spc="207" dirty="0">
                <a:solidFill>
                  <a:srgbClr val="FFFFFF"/>
                </a:solidFill>
                <a:latin typeface="Codec Pro"/>
              </a:rPr>
              <a:t>How We Understand People/Match to Resources: </a:t>
            </a:r>
            <a:r>
              <a:rPr lang="en-US" sz="5921" i="1" spc="207" dirty="0">
                <a:solidFill>
                  <a:srgbClr val="FFFFFF"/>
                </a:solidFill>
                <a:latin typeface="Codec Pro"/>
              </a:rPr>
              <a:t>Radical Inclusion</a:t>
            </a:r>
          </a:p>
        </p:txBody>
      </p:sp>
      <p:sp>
        <p:nvSpPr>
          <p:cNvPr id="7" name="Freeform 7"/>
          <p:cNvSpPr/>
          <p:nvPr/>
        </p:nvSpPr>
        <p:spPr>
          <a:xfrm>
            <a:off x="-1586068" y="-1808676"/>
            <a:ext cx="3172137" cy="4114800"/>
          </a:xfrm>
          <a:custGeom>
            <a:avLst/>
            <a:gdLst/>
            <a:ahLst/>
            <a:cxnLst/>
            <a:rect l="l" t="t" r="r" b="b"/>
            <a:pathLst>
              <a:path w="3172137" h="4114800">
                <a:moveTo>
                  <a:pt x="0" y="0"/>
                </a:moveTo>
                <a:lnTo>
                  <a:pt x="3172136" y="0"/>
                </a:lnTo>
                <a:lnTo>
                  <a:pt x="317213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6384715" y="-413585"/>
            <a:ext cx="3806571" cy="2083232"/>
          </a:xfrm>
          <a:custGeom>
            <a:avLst/>
            <a:gdLst/>
            <a:ahLst/>
            <a:cxnLst/>
            <a:rect l="l" t="t" r="r" b="b"/>
            <a:pathLst>
              <a:path w="3806571" h="2083232">
                <a:moveTo>
                  <a:pt x="0" y="0"/>
                </a:moveTo>
                <a:lnTo>
                  <a:pt x="3806570" y="0"/>
                </a:lnTo>
                <a:lnTo>
                  <a:pt x="3806570" y="2083233"/>
                </a:lnTo>
                <a:lnTo>
                  <a:pt x="0" y="20832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TextBox 9"/>
          <p:cNvSpPr txBox="1"/>
          <p:nvPr/>
        </p:nvSpPr>
        <p:spPr>
          <a:xfrm>
            <a:off x="577742" y="3397207"/>
            <a:ext cx="8205324" cy="4192270"/>
          </a:xfrm>
          <a:prstGeom prst="rect">
            <a:avLst/>
          </a:prstGeom>
        </p:spPr>
        <p:txBody>
          <a:bodyPr lIns="0" tIns="0" rIns="0" bIns="0" rtlCol="0" anchor="t">
            <a:spAutoFit/>
          </a:bodyPr>
          <a:lstStyle/>
          <a:p>
            <a:pPr>
              <a:lnSpc>
                <a:spcPts val="3900"/>
              </a:lnSpc>
            </a:pPr>
            <a:r>
              <a:rPr lang="en-US" sz="3000">
                <a:solidFill>
                  <a:srgbClr val="1C5739"/>
                </a:solidFill>
                <a:latin typeface="Open Sauce Bold"/>
              </a:rPr>
              <a:t>Current Work Underway:</a:t>
            </a:r>
          </a:p>
          <a:p>
            <a:pPr>
              <a:lnSpc>
                <a:spcPts val="3900"/>
              </a:lnSpc>
            </a:pPr>
            <a:endParaRPr lang="en-US" sz="3000">
              <a:solidFill>
                <a:srgbClr val="1C5739"/>
              </a:solidFill>
              <a:latin typeface="Open Sauce Bold"/>
            </a:endParaRPr>
          </a:p>
          <a:p>
            <a:pPr marL="604519" lvl="1" indent="-302260">
              <a:lnSpc>
                <a:spcPts val="3639"/>
              </a:lnSpc>
              <a:buFont typeface="Arial"/>
              <a:buChar char="•"/>
            </a:pPr>
            <a:r>
              <a:rPr lang="en-US" sz="2799">
                <a:solidFill>
                  <a:srgbClr val="000000"/>
                </a:solidFill>
                <a:latin typeface="Open Sauce"/>
              </a:rPr>
              <a:t>Understand current assessment process</a:t>
            </a:r>
          </a:p>
          <a:p>
            <a:pPr marL="604519" lvl="1" indent="-302260">
              <a:lnSpc>
                <a:spcPts val="3639"/>
              </a:lnSpc>
              <a:buFont typeface="Arial"/>
              <a:buChar char="•"/>
            </a:pPr>
            <a:r>
              <a:rPr lang="en-US" sz="2799">
                <a:solidFill>
                  <a:srgbClr val="000000"/>
                </a:solidFill>
                <a:latin typeface="Open Sauce"/>
              </a:rPr>
              <a:t>Develop new prioritization structure/criteria</a:t>
            </a:r>
          </a:p>
          <a:p>
            <a:pPr marL="604519" lvl="1" indent="-302260">
              <a:lnSpc>
                <a:spcPts val="3639"/>
              </a:lnSpc>
              <a:buFont typeface="Arial"/>
              <a:buChar char="•"/>
            </a:pPr>
            <a:r>
              <a:rPr lang="en-US" sz="2799">
                <a:solidFill>
                  <a:srgbClr val="000000"/>
                </a:solidFill>
                <a:latin typeface="Open Sauce"/>
              </a:rPr>
              <a:t>Think through shelter queue for family CE</a:t>
            </a:r>
          </a:p>
          <a:p>
            <a:pPr marL="604519" lvl="1" indent="-302260">
              <a:lnSpc>
                <a:spcPts val="3639"/>
              </a:lnSpc>
              <a:buFont typeface="Arial"/>
              <a:buChar char="•"/>
            </a:pPr>
            <a:r>
              <a:rPr lang="en-US" sz="2799">
                <a:solidFill>
                  <a:srgbClr val="000000"/>
                </a:solidFill>
                <a:latin typeface="Open Sauce"/>
              </a:rPr>
              <a:t>Develop more inclusive screening process for housing referrals</a:t>
            </a:r>
          </a:p>
          <a:p>
            <a:pPr marL="1209039" lvl="2" indent="-403013">
              <a:lnSpc>
                <a:spcPts val="3639"/>
              </a:lnSpc>
              <a:buFont typeface="Arial"/>
              <a:buChar char="⚬"/>
            </a:pPr>
            <a:r>
              <a:rPr lang="en-US" sz="2799">
                <a:solidFill>
                  <a:srgbClr val="000000"/>
                </a:solidFill>
                <a:latin typeface="Open Sauce"/>
              </a:rPr>
              <a:t>Discuss whether to eliminate housing threshold statuses</a:t>
            </a:r>
          </a:p>
        </p:txBody>
      </p:sp>
      <p:grpSp>
        <p:nvGrpSpPr>
          <p:cNvPr id="10" name="Group 10"/>
          <p:cNvGrpSpPr/>
          <p:nvPr/>
        </p:nvGrpSpPr>
        <p:grpSpPr>
          <a:xfrm>
            <a:off x="10194146" y="3321327"/>
            <a:ext cx="7464023" cy="4268151"/>
            <a:chOff x="0" y="0"/>
            <a:chExt cx="1965833" cy="1124122"/>
          </a:xfrm>
        </p:grpSpPr>
        <p:sp>
          <p:nvSpPr>
            <p:cNvPr id="11" name="Freeform 11"/>
            <p:cNvSpPr/>
            <p:nvPr/>
          </p:nvSpPr>
          <p:spPr>
            <a:xfrm>
              <a:off x="0" y="0"/>
              <a:ext cx="1965833" cy="1124122"/>
            </a:xfrm>
            <a:custGeom>
              <a:avLst/>
              <a:gdLst/>
              <a:ahLst/>
              <a:cxnLst/>
              <a:rect l="l" t="t" r="r" b="b"/>
              <a:pathLst>
                <a:path w="1965833" h="1124122">
                  <a:moveTo>
                    <a:pt x="0" y="0"/>
                  </a:moveTo>
                  <a:lnTo>
                    <a:pt x="1965833" y="0"/>
                  </a:lnTo>
                  <a:lnTo>
                    <a:pt x="1965833" y="1124122"/>
                  </a:lnTo>
                  <a:lnTo>
                    <a:pt x="0" y="1124122"/>
                  </a:lnTo>
                  <a:close/>
                </a:path>
              </a:pathLst>
            </a:custGeom>
            <a:solidFill>
              <a:srgbClr val="1C5739"/>
            </a:solidFill>
          </p:spPr>
          <p:txBody>
            <a:bodyPr/>
            <a:lstStyle/>
            <a:p>
              <a:endParaRPr lang="en-US"/>
            </a:p>
          </p:txBody>
        </p:sp>
        <p:sp>
          <p:nvSpPr>
            <p:cNvPr id="12" name="TextBox 12"/>
            <p:cNvSpPr txBox="1"/>
            <p:nvPr/>
          </p:nvSpPr>
          <p:spPr>
            <a:xfrm>
              <a:off x="0" y="-19050"/>
              <a:ext cx="1965833" cy="1143172"/>
            </a:xfrm>
            <a:prstGeom prst="rect">
              <a:avLst/>
            </a:prstGeom>
          </p:spPr>
          <p:txBody>
            <a:bodyPr lIns="50800" tIns="50800" rIns="50800" bIns="50800" rtlCol="0" anchor="ctr"/>
            <a:lstStyle/>
            <a:p>
              <a:pPr algn="ctr">
                <a:lnSpc>
                  <a:spcPts val="2859"/>
                </a:lnSpc>
              </a:pPr>
              <a:endParaRPr/>
            </a:p>
          </p:txBody>
        </p:sp>
      </p:grpSp>
      <p:sp>
        <p:nvSpPr>
          <p:cNvPr id="13" name="TextBox 13"/>
          <p:cNvSpPr txBox="1"/>
          <p:nvPr/>
        </p:nvSpPr>
        <p:spPr>
          <a:xfrm>
            <a:off x="10558458" y="3517859"/>
            <a:ext cx="6735399" cy="3649345"/>
          </a:xfrm>
          <a:prstGeom prst="rect">
            <a:avLst/>
          </a:prstGeom>
        </p:spPr>
        <p:txBody>
          <a:bodyPr lIns="0" tIns="0" rIns="0" bIns="0" rtlCol="0" anchor="t">
            <a:spAutoFit/>
          </a:bodyPr>
          <a:lstStyle/>
          <a:p>
            <a:pPr algn="ctr">
              <a:lnSpc>
                <a:spcPts val="3900"/>
              </a:lnSpc>
            </a:pPr>
            <a:r>
              <a:rPr lang="en-US" sz="3000">
                <a:solidFill>
                  <a:srgbClr val="FFFFFF"/>
                </a:solidFill>
                <a:latin typeface="Open Sauce Bold"/>
              </a:rPr>
              <a:t>Longer-Term Work (in 1-2 Years)</a:t>
            </a:r>
          </a:p>
          <a:p>
            <a:pPr>
              <a:lnSpc>
                <a:spcPts val="3249"/>
              </a:lnSpc>
            </a:pPr>
            <a:endParaRPr lang="en-US" sz="3000">
              <a:solidFill>
                <a:srgbClr val="FFFFFF"/>
              </a:solidFill>
              <a:latin typeface="Open Sauce Bold"/>
            </a:endParaRPr>
          </a:p>
          <a:p>
            <a:pPr marL="604519" lvl="1" indent="-302260">
              <a:lnSpc>
                <a:spcPts val="3639"/>
              </a:lnSpc>
              <a:buFont typeface="Arial"/>
              <a:buChar char="•"/>
            </a:pPr>
            <a:r>
              <a:rPr lang="en-US" sz="2799">
                <a:solidFill>
                  <a:srgbClr val="FFFFFF"/>
                </a:solidFill>
                <a:latin typeface="Open Sauce"/>
              </a:rPr>
              <a:t>Create, test, communicate, and implement new/revised assessment process</a:t>
            </a:r>
          </a:p>
          <a:p>
            <a:pPr marL="604519" lvl="1" indent="-302260">
              <a:lnSpc>
                <a:spcPts val="3639"/>
              </a:lnSpc>
              <a:buFont typeface="Arial"/>
              <a:buChar char="•"/>
            </a:pPr>
            <a:r>
              <a:rPr lang="en-US" sz="2799">
                <a:solidFill>
                  <a:srgbClr val="FFFFFF"/>
                </a:solidFill>
                <a:latin typeface="Open Sauce"/>
              </a:rPr>
              <a:t>Develop a call-in system so clients can call-in and get updates on their housing status</a:t>
            </a:r>
          </a:p>
        </p:txBody>
      </p:sp>
      <p:grpSp>
        <p:nvGrpSpPr>
          <p:cNvPr id="14" name="Group 14"/>
          <p:cNvGrpSpPr/>
          <p:nvPr/>
        </p:nvGrpSpPr>
        <p:grpSpPr>
          <a:xfrm>
            <a:off x="577742" y="8284802"/>
            <a:ext cx="17366955" cy="1244689"/>
            <a:chOff x="0" y="0"/>
            <a:chExt cx="4574013" cy="327819"/>
          </a:xfrm>
        </p:grpSpPr>
        <p:sp>
          <p:nvSpPr>
            <p:cNvPr id="15" name="Freeform 15"/>
            <p:cNvSpPr/>
            <p:nvPr/>
          </p:nvSpPr>
          <p:spPr>
            <a:xfrm>
              <a:off x="0" y="0"/>
              <a:ext cx="4574013" cy="327819"/>
            </a:xfrm>
            <a:custGeom>
              <a:avLst/>
              <a:gdLst/>
              <a:ahLst/>
              <a:cxnLst/>
              <a:rect l="l" t="t" r="r" b="b"/>
              <a:pathLst>
                <a:path w="4574013" h="327819">
                  <a:moveTo>
                    <a:pt x="0" y="0"/>
                  </a:moveTo>
                  <a:lnTo>
                    <a:pt x="4574013" y="0"/>
                  </a:lnTo>
                  <a:lnTo>
                    <a:pt x="4574013" y="327819"/>
                  </a:lnTo>
                  <a:lnTo>
                    <a:pt x="0" y="327819"/>
                  </a:lnTo>
                  <a:close/>
                </a:path>
              </a:pathLst>
            </a:custGeom>
            <a:solidFill>
              <a:srgbClr val="FDFBFB"/>
            </a:solidFill>
            <a:ln w="38100" cap="sq">
              <a:solidFill>
                <a:srgbClr val="000000"/>
              </a:solidFill>
              <a:prstDash val="solid"/>
              <a:miter/>
            </a:ln>
          </p:spPr>
          <p:txBody>
            <a:bodyPr/>
            <a:lstStyle/>
            <a:p>
              <a:endParaRPr lang="en-US"/>
            </a:p>
          </p:txBody>
        </p:sp>
        <p:sp>
          <p:nvSpPr>
            <p:cNvPr id="16" name="TextBox 16"/>
            <p:cNvSpPr txBox="1"/>
            <p:nvPr/>
          </p:nvSpPr>
          <p:spPr>
            <a:xfrm>
              <a:off x="0" y="-19050"/>
              <a:ext cx="4574013" cy="346869"/>
            </a:xfrm>
            <a:prstGeom prst="rect">
              <a:avLst/>
            </a:prstGeom>
          </p:spPr>
          <p:txBody>
            <a:bodyPr lIns="50800" tIns="50800" rIns="50800" bIns="50800" rtlCol="0" anchor="ctr"/>
            <a:lstStyle/>
            <a:p>
              <a:pPr>
                <a:lnSpc>
                  <a:spcPts val="2859"/>
                </a:lnSpc>
              </a:pPr>
              <a:r>
                <a:rPr lang="en-US" sz="2199">
                  <a:solidFill>
                    <a:srgbClr val="000000"/>
                  </a:solidFill>
                  <a:latin typeface="Open Sauce"/>
                </a:rPr>
                <a:t>Future work includes promoting client choice in housing referrals (e.g., allowing for neighborhood choice, reducing documentation, presenting all housing options but formally revisiting that along the way)</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en-US"/>
          </a:p>
        </p:txBody>
      </p:sp>
      <p:grpSp>
        <p:nvGrpSpPr>
          <p:cNvPr id="3" name="Group 3"/>
          <p:cNvGrpSpPr/>
          <p:nvPr/>
        </p:nvGrpSpPr>
        <p:grpSpPr>
          <a:xfrm>
            <a:off x="0" y="0"/>
            <a:ext cx="18288000" cy="2343294"/>
            <a:chOff x="0" y="0"/>
            <a:chExt cx="4816593" cy="617164"/>
          </a:xfrm>
        </p:grpSpPr>
        <p:sp>
          <p:nvSpPr>
            <p:cNvPr id="4" name="Freeform 4"/>
            <p:cNvSpPr/>
            <p:nvPr/>
          </p:nvSpPr>
          <p:spPr>
            <a:xfrm>
              <a:off x="0" y="0"/>
              <a:ext cx="4816592" cy="617164"/>
            </a:xfrm>
            <a:custGeom>
              <a:avLst/>
              <a:gdLst/>
              <a:ahLst/>
              <a:cxnLst/>
              <a:rect l="l" t="t" r="r" b="b"/>
              <a:pathLst>
                <a:path w="4816592" h="617164">
                  <a:moveTo>
                    <a:pt x="0" y="0"/>
                  </a:moveTo>
                  <a:lnTo>
                    <a:pt x="4816592" y="0"/>
                  </a:lnTo>
                  <a:lnTo>
                    <a:pt x="4816592" y="617164"/>
                  </a:lnTo>
                  <a:lnTo>
                    <a:pt x="0" y="617164"/>
                  </a:lnTo>
                  <a:close/>
                </a:path>
              </a:pathLst>
            </a:custGeom>
            <a:solidFill>
              <a:srgbClr val="1C5739"/>
            </a:solidFill>
          </p:spPr>
          <p:txBody>
            <a:bodyPr/>
            <a:lstStyle/>
            <a:p>
              <a:endParaRPr lang="en-US"/>
            </a:p>
          </p:txBody>
        </p:sp>
        <p:sp>
          <p:nvSpPr>
            <p:cNvPr id="5" name="TextBox 5"/>
            <p:cNvSpPr txBox="1"/>
            <p:nvPr/>
          </p:nvSpPr>
          <p:spPr>
            <a:xfrm>
              <a:off x="0" y="-19050"/>
              <a:ext cx="4816593" cy="636214"/>
            </a:xfrm>
            <a:prstGeom prst="rect">
              <a:avLst/>
            </a:prstGeom>
          </p:spPr>
          <p:txBody>
            <a:bodyPr lIns="50800" tIns="50800" rIns="50800" bIns="50800" rtlCol="0" anchor="ctr"/>
            <a:lstStyle/>
            <a:p>
              <a:pPr algn="ctr">
                <a:lnSpc>
                  <a:spcPts val="2859"/>
                </a:lnSpc>
              </a:pPr>
              <a:endParaRPr/>
            </a:p>
          </p:txBody>
        </p:sp>
      </p:grpSp>
      <p:sp>
        <p:nvSpPr>
          <p:cNvPr id="6" name="TextBox 6"/>
          <p:cNvSpPr txBox="1"/>
          <p:nvPr/>
        </p:nvSpPr>
        <p:spPr>
          <a:xfrm>
            <a:off x="1928984" y="656607"/>
            <a:ext cx="14664472" cy="872303"/>
          </a:xfrm>
          <a:prstGeom prst="rect">
            <a:avLst/>
          </a:prstGeom>
        </p:spPr>
        <p:txBody>
          <a:bodyPr lIns="0" tIns="0" rIns="0" bIns="0" rtlCol="0" anchor="t">
            <a:spAutoFit/>
          </a:bodyPr>
          <a:lstStyle/>
          <a:p>
            <a:pPr marL="0" lvl="0" indent="0">
              <a:lnSpc>
                <a:spcPts val="5862"/>
              </a:lnSpc>
              <a:spcBef>
                <a:spcPct val="0"/>
              </a:spcBef>
            </a:pPr>
            <a:r>
              <a:rPr lang="en-US" sz="5921" spc="207">
                <a:solidFill>
                  <a:srgbClr val="FFFFFF"/>
                </a:solidFill>
                <a:latin typeface="Codec Pro ExtraBold"/>
              </a:rPr>
              <a:t>Reflections</a:t>
            </a:r>
          </a:p>
        </p:txBody>
      </p:sp>
      <p:sp>
        <p:nvSpPr>
          <p:cNvPr id="7" name="Freeform 7"/>
          <p:cNvSpPr/>
          <p:nvPr/>
        </p:nvSpPr>
        <p:spPr>
          <a:xfrm>
            <a:off x="-1586068" y="-1808676"/>
            <a:ext cx="3172137" cy="4114800"/>
          </a:xfrm>
          <a:custGeom>
            <a:avLst/>
            <a:gdLst/>
            <a:ahLst/>
            <a:cxnLst/>
            <a:rect l="l" t="t" r="r" b="b"/>
            <a:pathLst>
              <a:path w="3172137" h="4114800">
                <a:moveTo>
                  <a:pt x="0" y="0"/>
                </a:moveTo>
                <a:lnTo>
                  <a:pt x="3172136" y="0"/>
                </a:lnTo>
                <a:lnTo>
                  <a:pt x="317213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6384715" y="-413585"/>
            <a:ext cx="3806571" cy="2083232"/>
          </a:xfrm>
          <a:custGeom>
            <a:avLst/>
            <a:gdLst/>
            <a:ahLst/>
            <a:cxnLst/>
            <a:rect l="l" t="t" r="r" b="b"/>
            <a:pathLst>
              <a:path w="3806571" h="2083232">
                <a:moveTo>
                  <a:pt x="0" y="0"/>
                </a:moveTo>
                <a:lnTo>
                  <a:pt x="3806570" y="0"/>
                </a:lnTo>
                <a:lnTo>
                  <a:pt x="3806570" y="2083233"/>
                </a:lnTo>
                <a:lnTo>
                  <a:pt x="0" y="20832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TextBox 9"/>
          <p:cNvSpPr txBox="1"/>
          <p:nvPr/>
        </p:nvSpPr>
        <p:spPr>
          <a:xfrm>
            <a:off x="577742" y="2679247"/>
            <a:ext cx="9370142" cy="2414905"/>
          </a:xfrm>
          <a:prstGeom prst="rect">
            <a:avLst/>
          </a:prstGeom>
        </p:spPr>
        <p:txBody>
          <a:bodyPr lIns="0" tIns="0" rIns="0" bIns="0" rtlCol="0" anchor="t">
            <a:spAutoFit/>
          </a:bodyPr>
          <a:lstStyle/>
          <a:p>
            <a:pPr>
              <a:lnSpc>
                <a:spcPts val="3639"/>
              </a:lnSpc>
            </a:pPr>
            <a:r>
              <a:rPr lang="en-US" sz="2799">
                <a:solidFill>
                  <a:srgbClr val="1C5739"/>
                </a:solidFill>
                <a:latin typeface="Open Sauce Bold"/>
              </a:rPr>
              <a:t>What is Going Well</a:t>
            </a:r>
          </a:p>
          <a:p>
            <a:pPr marL="518160" lvl="1" indent="-259080">
              <a:lnSpc>
                <a:spcPts val="3120"/>
              </a:lnSpc>
              <a:buFont typeface="Arial"/>
              <a:buChar char="•"/>
            </a:pPr>
            <a:r>
              <a:rPr lang="en-US" sz="2400">
                <a:solidFill>
                  <a:srgbClr val="000000"/>
                </a:solidFill>
                <a:latin typeface="Open Sauce"/>
              </a:rPr>
              <a:t>More community buy-in</a:t>
            </a:r>
          </a:p>
          <a:p>
            <a:pPr marL="1036320" lvl="2" indent="-345440">
              <a:lnSpc>
                <a:spcPts val="3120"/>
              </a:lnSpc>
              <a:buFont typeface="Arial"/>
              <a:buChar char="⚬"/>
            </a:pPr>
            <a:r>
              <a:rPr lang="en-US" sz="2400">
                <a:solidFill>
                  <a:srgbClr val="000000"/>
                </a:solidFill>
                <a:latin typeface="Open Sauce"/>
              </a:rPr>
              <a:t>Process “feels different”; more authentic collaboration</a:t>
            </a:r>
          </a:p>
          <a:p>
            <a:pPr marL="518160" lvl="1" indent="-259080">
              <a:lnSpc>
                <a:spcPts val="3120"/>
              </a:lnSpc>
              <a:buFont typeface="Arial"/>
              <a:buChar char="•"/>
            </a:pPr>
            <a:r>
              <a:rPr lang="en-US" sz="2400">
                <a:solidFill>
                  <a:srgbClr val="000000"/>
                </a:solidFill>
                <a:latin typeface="Open Sauce"/>
              </a:rPr>
              <a:t>Ability to empower and resource PWLE</a:t>
            </a:r>
          </a:p>
          <a:p>
            <a:pPr marL="518160" lvl="1" indent="-259080">
              <a:lnSpc>
                <a:spcPts val="3120"/>
              </a:lnSpc>
              <a:buFont typeface="Arial"/>
              <a:buChar char="•"/>
            </a:pPr>
            <a:r>
              <a:rPr lang="en-US" sz="2400">
                <a:solidFill>
                  <a:srgbClr val="000000"/>
                </a:solidFill>
                <a:latin typeface="Open Sauce"/>
              </a:rPr>
              <a:t>Created a CE infrastructure that aligns with federal regulations</a:t>
            </a:r>
          </a:p>
        </p:txBody>
      </p:sp>
      <p:grpSp>
        <p:nvGrpSpPr>
          <p:cNvPr id="10" name="Group 10"/>
          <p:cNvGrpSpPr/>
          <p:nvPr/>
        </p:nvGrpSpPr>
        <p:grpSpPr>
          <a:xfrm>
            <a:off x="10480674" y="2717347"/>
            <a:ext cx="7464023" cy="7175379"/>
            <a:chOff x="0" y="0"/>
            <a:chExt cx="1965833" cy="1889812"/>
          </a:xfrm>
        </p:grpSpPr>
        <p:sp>
          <p:nvSpPr>
            <p:cNvPr id="11" name="Freeform 11"/>
            <p:cNvSpPr/>
            <p:nvPr/>
          </p:nvSpPr>
          <p:spPr>
            <a:xfrm>
              <a:off x="0" y="0"/>
              <a:ext cx="1965833" cy="1889812"/>
            </a:xfrm>
            <a:custGeom>
              <a:avLst/>
              <a:gdLst/>
              <a:ahLst/>
              <a:cxnLst/>
              <a:rect l="l" t="t" r="r" b="b"/>
              <a:pathLst>
                <a:path w="1965833" h="1889812">
                  <a:moveTo>
                    <a:pt x="0" y="0"/>
                  </a:moveTo>
                  <a:lnTo>
                    <a:pt x="1965833" y="0"/>
                  </a:lnTo>
                  <a:lnTo>
                    <a:pt x="1965833" y="1889812"/>
                  </a:lnTo>
                  <a:lnTo>
                    <a:pt x="0" y="1889812"/>
                  </a:lnTo>
                  <a:close/>
                </a:path>
              </a:pathLst>
            </a:custGeom>
            <a:solidFill>
              <a:srgbClr val="1C5739"/>
            </a:solidFill>
          </p:spPr>
          <p:txBody>
            <a:bodyPr/>
            <a:lstStyle/>
            <a:p>
              <a:endParaRPr lang="en-US"/>
            </a:p>
          </p:txBody>
        </p:sp>
        <p:sp>
          <p:nvSpPr>
            <p:cNvPr id="12" name="TextBox 12"/>
            <p:cNvSpPr txBox="1"/>
            <p:nvPr/>
          </p:nvSpPr>
          <p:spPr>
            <a:xfrm>
              <a:off x="0" y="-19050"/>
              <a:ext cx="1965833" cy="1908862"/>
            </a:xfrm>
            <a:prstGeom prst="rect">
              <a:avLst/>
            </a:prstGeom>
          </p:spPr>
          <p:txBody>
            <a:bodyPr lIns="50800" tIns="50800" rIns="50800" bIns="50800" rtlCol="0" anchor="ctr"/>
            <a:lstStyle/>
            <a:p>
              <a:pPr algn="ctr">
                <a:lnSpc>
                  <a:spcPts val="2859"/>
                </a:lnSpc>
              </a:pPr>
              <a:endParaRPr/>
            </a:p>
          </p:txBody>
        </p:sp>
      </p:grpSp>
      <p:sp>
        <p:nvSpPr>
          <p:cNvPr id="13" name="TextBox 13"/>
          <p:cNvSpPr txBox="1"/>
          <p:nvPr/>
        </p:nvSpPr>
        <p:spPr>
          <a:xfrm>
            <a:off x="10844986" y="2953806"/>
            <a:ext cx="6735399" cy="6590666"/>
          </a:xfrm>
          <a:prstGeom prst="rect">
            <a:avLst/>
          </a:prstGeom>
        </p:spPr>
        <p:txBody>
          <a:bodyPr lIns="0" tIns="0" rIns="0" bIns="0" rtlCol="0" anchor="t">
            <a:spAutoFit/>
          </a:bodyPr>
          <a:lstStyle/>
          <a:p>
            <a:pPr algn="ctr">
              <a:lnSpc>
                <a:spcPts val="3639"/>
              </a:lnSpc>
            </a:pPr>
            <a:r>
              <a:rPr lang="en-US" sz="2799">
                <a:solidFill>
                  <a:srgbClr val="FFFFFF"/>
                </a:solidFill>
                <a:latin typeface="Open Sauce Bold"/>
              </a:rPr>
              <a:t>Challenges</a:t>
            </a:r>
          </a:p>
          <a:p>
            <a:pPr>
              <a:lnSpc>
                <a:spcPts val="3249"/>
              </a:lnSpc>
            </a:pPr>
            <a:endParaRPr lang="en-US" sz="2799">
              <a:solidFill>
                <a:srgbClr val="FFFFFF"/>
              </a:solidFill>
              <a:latin typeface="Open Sauce Bold"/>
            </a:endParaRPr>
          </a:p>
          <a:p>
            <a:pPr marL="474979" lvl="1" indent="-237490">
              <a:lnSpc>
                <a:spcPts val="2859"/>
              </a:lnSpc>
              <a:buFont typeface="Arial"/>
              <a:buChar char="•"/>
            </a:pPr>
            <a:r>
              <a:rPr lang="en-US" sz="2199">
                <a:solidFill>
                  <a:srgbClr val="FFFFFF"/>
                </a:solidFill>
                <a:latin typeface="Open Sauce"/>
              </a:rPr>
              <a:t>Culture change work is difficult</a:t>
            </a:r>
          </a:p>
          <a:p>
            <a:pPr marL="777240" lvl="2" indent="-259080">
              <a:lnSpc>
                <a:spcPts val="2340"/>
              </a:lnSpc>
              <a:buFont typeface="Arial"/>
              <a:buChar char="⚬"/>
            </a:pPr>
            <a:r>
              <a:rPr lang="en-US" sz="1800">
                <a:solidFill>
                  <a:srgbClr val="FFFFFF"/>
                </a:solidFill>
                <a:latin typeface="Open Sauce"/>
              </a:rPr>
              <a:t>Some HSH pushback; trust in the process has not been fully established</a:t>
            </a:r>
          </a:p>
          <a:p>
            <a:pPr marL="777240" lvl="2" indent="-259080">
              <a:lnSpc>
                <a:spcPts val="2340"/>
              </a:lnSpc>
              <a:buFont typeface="Arial"/>
              <a:buChar char="⚬"/>
            </a:pPr>
            <a:r>
              <a:rPr lang="en-US" sz="1800">
                <a:solidFill>
                  <a:srgbClr val="FFFFFF"/>
                </a:solidFill>
                <a:latin typeface="Open Sauce"/>
              </a:rPr>
              <a:t>Lack of role clarity among staff and challenges with communication</a:t>
            </a:r>
          </a:p>
          <a:p>
            <a:pPr marL="777240" lvl="2" indent="-259080">
              <a:lnSpc>
                <a:spcPts val="2340"/>
              </a:lnSpc>
              <a:buFont typeface="Arial"/>
              <a:buChar char="⚬"/>
            </a:pPr>
            <a:r>
              <a:rPr lang="en-US" sz="1800">
                <a:solidFill>
                  <a:srgbClr val="FFFFFF"/>
                </a:solidFill>
                <a:latin typeface="Open Sauce"/>
              </a:rPr>
              <a:t>Need to balance having people be informed while also not overwhelming the group with HSH members</a:t>
            </a:r>
          </a:p>
          <a:p>
            <a:pPr marL="474979" lvl="1" indent="-237490">
              <a:lnSpc>
                <a:spcPts val="2859"/>
              </a:lnSpc>
              <a:buFont typeface="Arial"/>
              <a:buChar char="•"/>
            </a:pPr>
            <a:r>
              <a:rPr lang="en-US" sz="2199">
                <a:solidFill>
                  <a:srgbClr val="FFFFFF"/>
                </a:solidFill>
                <a:latin typeface="Open Sauce"/>
              </a:rPr>
              <a:t>Community still does not feel fully empowered; HSH is still driving much of the conversation</a:t>
            </a:r>
          </a:p>
          <a:p>
            <a:pPr marL="474979" lvl="1" indent="-237490">
              <a:lnSpc>
                <a:spcPts val="2859"/>
              </a:lnSpc>
              <a:buFont typeface="Arial"/>
              <a:buChar char="•"/>
            </a:pPr>
            <a:r>
              <a:rPr lang="en-US" sz="2199">
                <a:solidFill>
                  <a:srgbClr val="FFFFFF"/>
                </a:solidFill>
                <a:latin typeface="Open Sauce"/>
              </a:rPr>
              <a:t>Needing to balance sense of urgency with transformational change</a:t>
            </a:r>
          </a:p>
          <a:p>
            <a:pPr marL="777240" lvl="2" indent="-259080">
              <a:lnSpc>
                <a:spcPts val="2340"/>
              </a:lnSpc>
              <a:buFont typeface="Arial"/>
              <a:buChar char="⚬"/>
            </a:pPr>
            <a:r>
              <a:rPr lang="en-US" sz="1800">
                <a:solidFill>
                  <a:srgbClr val="FFFFFF"/>
                </a:solidFill>
                <a:latin typeface="Open Sauce"/>
              </a:rPr>
              <a:t>The community is eager for things to change, but we also need to take time to build relationships and establish trust </a:t>
            </a:r>
          </a:p>
          <a:p>
            <a:pPr marL="777240" lvl="2" indent="-259080">
              <a:lnSpc>
                <a:spcPts val="2340"/>
              </a:lnSpc>
              <a:buFont typeface="Arial"/>
              <a:buChar char="⚬"/>
            </a:pPr>
            <a:r>
              <a:rPr lang="en-US" sz="1800">
                <a:solidFill>
                  <a:srgbClr val="FFFFFF"/>
                </a:solidFill>
                <a:latin typeface="Open Sauce"/>
              </a:rPr>
              <a:t>Importance of building in time for transparency and for the community to feel they have ownership over decisions</a:t>
            </a:r>
          </a:p>
        </p:txBody>
      </p:sp>
      <p:grpSp>
        <p:nvGrpSpPr>
          <p:cNvPr id="14" name="Group 14"/>
          <p:cNvGrpSpPr/>
          <p:nvPr/>
        </p:nvGrpSpPr>
        <p:grpSpPr>
          <a:xfrm>
            <a:off x="577742" y="5350266"/>
            <a:ext cx="9370142" cy="4542460"/>
            <a:chOff x="0" y="0"/>
            <a:chExt cx="2467856" cy="1196368"/>
          </a:xfrm>
        </p:grpSpPr>
        <p:sp>
          <p:nvSpPr>
            <p:cNvPr id="15" name="Freeform 15"/>
            <p:cNvSpPr/>
            <p:nvPr/>
          </p:nvSpPr>
          <p:spPr>
            <a:xfrm>
              <a:off x="0" y="0"/>
              <a:ext cx="2467856" cy="1196368"/>
            </a:xfrm>
            <a:custGeom>
              <a:avLst/>
              <a:gdLst/>
              <a:ahLst/>
              <a:cxnLst/>
              <a:rect l="l" t="t" r="r" b="b"/>
              <a:pathLst>
                <a:path w="2467856" h="1196368">
                  <a:moveTo>
                    <a:pt x="0" y="0"/>
                  </a:moveTo>
                  <a:lnTo>
                    <a:pt x="2467856" y="0"/>
                  </a:lnTo>
                  <a:lnTo>
                    <a:pt x="2467856" y="1196368"/>
                  </a:lnTo>
                  <a:lnTo>
                    <a:pt x="0" y="1196368"/>
                  </a:lnTo>
                  <a:close/>
                </a:path>
              </a:pathLst>
            </a:custGeom>
            <a:solidFill>
              <a:srgbClr val="FDFBFB"/>
            </a:solidFill>
            <a:ln w="38100" cap="sq">
              <a:solidFill>
                <a:srgbClr val="000000"/>
              </a:solidFill>
              <a:prstDash val="solid"/>
              <a:miter/>
            </a:ln>
          </p:spPr>
          <p:txBody>
            <a:bodyPr/>
            <a:lstStyle/>
            <a:p>
              <a:endParaRPr lang="en-US"/>
            </a:p>
          </p:txBody>
        </p:sp>
        <p:sp>
          <p:nvSpPr>
            <p:cNvPr id="16" name="TextBox 16"/>
            <p:cNvSpPr txBox="1"/>
            <p:nvPr/>
          </p:nvSpPr>
          <p:spPr>
            <a:xfrm>
              <a:off x="0" y="-19050"/>
              <a:ext cx="2467856" cy="1215418"/>
            </a:xfrm>
            <a:prstGeom prst="rect">
              <a:avLst/>
            </a:prstGeom>
          </p:spPr>
          <p:txBody>
            <a:bodyPr lIns="50800" tIns="50800" rIns="50800" bIns="50800" rtlCol="0" anchor="ctr"/>
            <a:lstStyle/>
            <a:p>
              <a:pPr>
                <a:lnSpc>
                  <a:spcPts val="2859"/>
                </a:lnSpc>
              </a:pPr>
              <a:r>
                <a:rPr lang="en-US" sz="2199">
                  <a:solidFill>
                    <a:srgbClr val="000000"/>
                  </a:solidFill>
                  <a:latin typeface="Open Sauce Bold"/>
                </a:rPr>
                <a:t>Lessons Learned/Summary:</a:t>
              </a:r>
            </a:p>
            <a:p>
              <a:pPr>
                <a:lnSpc>
                  <a:spcPts val="2859"/>
                </a:lnSpc>
              </a:pPr>
              <a:endParaRPr lang="en-US" sz="2199">
                <a:solidFill>
                  <a:srgbClr val="000000"/>
                </a:solidFill>
                <a:latin typeface="Open Sauce Bold"/>
              </a:endParaRPr>
            </a:p>
            <a:p>
              <a:pPr marL="474979" lvl="1" indent="-237490">
                <a:lnSpc>
                  <a:spcPts val="2859"/>
                </a:lnSpc>
                <a:buFont typeface="Arial"/>
                <a:buChar char="•"/>
              </a:pPr>
              <a:r>
                <a:rPr lang="en-US" sz="2199">
                  <a:solidFill>
                    <a:srgbClr val="000000"/>
                  </a:solidFill>
                  <a:latin typeface="Open Sauce"/>
                </a:rPr>
                <a:t>This process is an embodiment of HSH’s and HBTB’s values and guiding principles, but the work is not easy</a:t>
              </a:r>
            </a:p>
            <a:p>
              <a:pPr marL="949959" lvl="2" indent="-316653">
                <a:lnSpc>
                  <a:spcPts val="2859"/>
                </a:lnSpc>
                <a:buFont typeface="Arial"/>
                <a:buChar char="⚬"/>
              </a:pPr>
              <a:r>
                <a:rPr lang="en-US" sz="2199">
                  <a:solidFill>
                    <a:srgbClr val="000000"/>
                  </a:solidFill>
                  <a:latin typeface="Open Sauce"/>
                </a:rPr>
                <a:t>Requires a new way of doing things, which can make some people feel uneasy</a:t>
              </a:r>
            </a:p>
            <a:p>
              <a:pPr marL="474979" lvl="1" indent="-237490">
                <a:lnSpc>
                  <a:spcPts val="2859"/>
                </a:lnSpc>
                <a:buFont typeface="Arial"/>
                <a:buChar char="•"/>
              </a:pPr>
              <a:r>
                <a:rPr lang="en-US" sz="2199">
                  <a:solidFill>
                    <a:srgbClr val="000000"/>
                  </a:solidFill>
                  <a:latin typeface="Open Sauce"/>
                </a:rPr>
                <a:t>Importance of breaking down silos at the start, ensuring that managers/directors are communicating with their staff, and that roles are clear</a:t>
              </a:r>
            </a:p>
            <a:p>
              <a:pPr marL="949959" lvl="2" indent="-316653">
                <a:lnSpc>
                  <a:spcPts val="2859"/>
                </a:lnSpc>
                <a:buFont typeface="Arial"/>
                <a:buChar char="⚬"/>
              </a:pPr>
              <a:r>
                <a:rPr lang="en-US" sz="2199">
                  <a:solidFill>
                    <a:srgbClr val="000000"/>
                  </a:solidFill>
                  <a:latin typeface="Open Sauce"/>
                </a:rPr>
                <a:t>If people have different perspectives, leadership may need to step in and make a decision, and those decisions need to be documented and clearly communicated</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en-US"/>
          </a:p>
        </p:txBody>
      </p:sp>
      <p:grpSp>
        <p:nvGrpSpPr>
          <p:cNvPr id="3" name="Group 3"/>
          <p:cNvGrpSpPr/>
          <p:nvPr/>
        </p:nvGrpSpPr>
        <p:grpSpPr>
          <a:xfrm>
            <a:off x="0" y="0"/>
            <a:ext cx="18288000" cy="2343294"/>
            <a:chOff x="0" y="0"/>
            <a:chExt cx="4816593" cy="617164"/>
          </a:xfrm>
        </p:grpSpPr>
        <p:sp>
          <p:nvSpPr>
            <p:cNvPr id="4" name="Freeform 4"/>
            <p:cNvSpPr/>
            <p:nvPr/>
          </p:nvSpPr>
          <p:spPr>
            <a:xfrm>
              <a:off x="0" y="0"/>
              <a:ext cx="4816592" cy="617164"/>
            </a:xfrm>
            <a:custGeom>
              <a:avLst/>
              <a:gdLst/>
              <a:ahLst/>
              <a:cxnLst/>
              <a:rect l="l" t="t" r="r" b="b"/>
              <a:pathLst>
                <a:path w="4816592" h="617164">
                  <a:moveTo>
                    <a:pt x="0" y="0"/>
                  </a:moveTo>
                  <a:lnTo>
                    <a:pt x="4816592" y="0"/>
                  </a:lnTo>
                  <a:lnTo>
                    <a:pt x="4816592" y="617164"/>
                  </a:lnTo>
                  <a:lnTo>
                    <a:pt x="0" y="617164"/>
                  </a:lnTo>
                  <a:close/>
                </a:path>
              </a:pathLst>
            </a:custGeom>
            <a:solidFill>
              <a:srgbClr val="1C5739"/>
            </a:solidFill>
          </p:spPr>
          <p:txBody>
            <a:bodyPr/>
            <a:lstStyle/>
            <a:p>
              <a:endParaRPr lang="en-US"/>
            </a:p>
          </p:txBody>
        </p:sp>
        <p:sp>
          <p:nvSpPr>
            <p:cNvPr id="5" name="TextBox 5"/>
            <p:cNvSpPr txBox="1"/>
            <p:nvPr/>
          </p:nvSpPr>
          <p:spPr>
            <a:xfrm>
              <a:off x="0" y="-19050"/>
              <a:ext cx="4816593" cy="636214"/>
            </a:xfrm>
            <a:prstGeom prst="rect">
              <a:avLst/>
            </a:prstGeom>
          </p:spPr>
          <p:txBody>
            <a:bodyPr lIns="50800" tIns="50800" rIns="50800" bIns="50800" rtlCol="0" anchor="ctr"/>
            <a:lstStyle/>
            <a:p>
              <a:pPr algn="ctr">
                <a:lnSpc>
                  <a:spcPts val="2859"/>
                </a:lnSpc>
              </a:pPr>
              <a:endParaRPr/>
            </a:p>
          </p:txBody>
        </p:sp>
      </p:grpSp>
      <p:sp>
        <p:nvSpPr>
          <p:cNvPr id="6" name="TextBox 6"/>
          <p:cNvSpPr txBox="1"/>
          <p:nvPr/>
        </p:nvSpPr>
        <p:spPr>
          <a:xfrm>
            <a:off x="1928984" y="656607"/>
            <a:ext cx="14664472" cy="756617"/>
          </a:xfrm>
          <a:prstGeom prst="rect">
            <a:avLst/>
          </a:prstGeom>
        </p:spPr>
        <p:txBody>
          <a:bodyPr lIns="0" tIns="0" rIns="0" bIns="0" rtlCol="0" anchor="t">
            <a:spAutoFit/>
          </a:bodyPr>
          <a:lstStyle/>
          <a:p>
            <a:pPr marL="0" lvl="0" indent="0">
              <a:lnSpc>
                <a:spcPts val="5862"/>
              </a:lnSpc>
              <a:spcBef>
                <a:spcPct val="0"/>
              </a:spcBef>
            </a:pPr>
            <a:r>
              <a:rPr lang="en-US" sz="5921" spc="207">
                <a:solidFill>
                  <a:srgbClr val="FFFFFF"/>
                </a:solidFill>
                <a:latin typeface="Codec Pro ExtraBold"/>
              </a:rPr>
              <a:t>New Tools </a:t>
            </a:r>
            <a:r>
              <a:rPr lang="en-US" sz="5921" spc="207" dirty="0">
                <a:solidFill>
                  <a:srgbClr val="FFFFFF"/>
                </a:solidFill>
                <a:latin typeface="Codec Pro ExtraBold"/>
              </a:rPr>
              <a:t>to Advance Racial Equity</a:t>
            </a:r>
          </a:p>
        </p:txBody>
      </p:sp>
      <p:sp>
        <p:nvSpPr>
          <p:cNvPr id="7" name="Freeform 7"/>
          <p:cNvSpPr/>
          <p:nvPr/>
        </p:nvSpPr>
        <p:spPr>
          <a:xfrm>
            <a:off x="-1586068" y="-1808676"/>
            <a:ext cx="3172137" cy="4114800"/>
          </a:xfrm>
          <a:custGeom>
            <a:avLst/>
            <a:gdLst/>
            <a:ahLst/>
            <a:cxnLst/>
            <a:rect l="l" t="t" r="r" b="b"/>
            <a:pathLst>
              <a:path w="3172137" h="4114800">
                <a:moveTo>
                  <a:pt x="0" y="0"/>
                </a:moveTo>
                <a:lnTo>
                  <a:pt x="3172136" y="0"/>
                </a:lnTo>
                <a:lnTo>
                  <a:pt x="317213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6384715" y="-413585"/>
            <a:ext cx="3806571" cy="2083232"/>
          </a:xfrm>
          <a:custGeom>
            <a:avLst/>
            <a:gdLst/>
            <a:ahLst/>
            <a:cxnLst/>
            <a:rect l="l" t="t" r="r" b="b"/>
            <a:pathLst>
              <a:path w="3806571" h="2083232">
                <a:moveTo>
                  <a:pt x="0" y="0"/>
                </a:moveTo>
                <a:lnTo>
                  <a:pt x="3806570" y="0"/>
                </a:lnTo>
                <a:lnTo>
                  <a:pt x="3806570" y="2083233"/>
                </a:lnTo>
                <a:lnTo>
                  <a:pt x="0" y="20832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TextBox 9"/>
          <p:cNvSpPr txBox="1"/>
          <p:nvPr/>
        </p:nvSpPr>
        <p:spPr>
          <a:xfrm>
            <a:off x="577742" y="2679247"/>
            <a:ext cx="5316588" cy="7324313"/>
          </a:xfrm>
          <a:prstGeom prst="rect">
            <a:avLst/>
          </a:prstGeom>
        </p:spPr>
        <p:txBody>
          <a:bodyPr wrap="square" lIns="0" tIns="0" rIns="0" bIns="0" rtlCol="0" anchor="t">
            <a:spAutoFit/>
          </a:bodyPr>
          <a:lstStyle/>
          <a:p>
            <a:pPr>
              <a:lnSpc>
                <a:spcPts val="3639"/>
              </a:lnSpc>
            </a:pPr>
            <a:r>
              <a:rPr lang="en-US" sz="2799" dirty="0">
                <a:solidFill>
                  <a:srgbClr val="1C5739"/>
                </a:solidFill>
                <a:latin typeface="Open Sauce Bold"/>
              </a:rPr>
              <a:t>Coordinated Entry Demographics Dashboard </a:t>
            </a:r>
          </a:p>
          <a:p>
            <a:pPr>
              <a:lnSpc>
                <a:spcPts val="3639"/>
              </a:lnSpc>
            </a:pPr>
            <a:r>
              <a:rPr lang="en-US" sz="2799" dirty="0">
                <a:solidFill>
                  <a:srgbClr val="1C5739"/>
                </a:solidFill>
                <a:latin typeface="Open Sauce Bold"/>
              </a:rPr>
              <a:t>to </a:t>
            </a:r>
          </a:p>
          <a:p>
            <a:pPr>
              <a:lnSpc>
                <a:spcPts val="3639"/>
              </a:lnSpc>
            </a:pPr>
            <a:r>
              <a:rPr lang="en-US" sz="2799" dirty="0">
                <a:solidFill>
                  <a:srgbClr val="1C5739"/>
                </a:solidFill>
                <a:latin typeface="Open Sauce Bold"/>
              </a:rPr>
              <a:t>Track Equity in </a:t>
            </a:r>
          </a:p>
          <a:p>
            <a:pPr>
              <a:lnSpc>
                <a:spcPts val="3639"/>
              </a:lnSpc>
            </a:pPr>
            <a:r>
              <a:rPr lang="en-US" sz="2799" dirty="0">
                <a:solidFill>
                  <a:srgbClr val="1C5739"/>
                </a:solidFill>
                <a:latin typeface="Open Sauce Bold"/>
              </a:rPr>
              <a:t>Each Component of the </a:t>
            </a:r>
          </a:p>
          <a:p>
            <a:pPr>
              <a:lnSpc>
                <a:spcPts val="3639"/>
              </a:lnSpc>
            </a:pPr>
            <a:r>
              <a:rPr lang="en-US" sz="2799" dirty="0">
                <a:solidFill>
                  <a:srgbClr val="1C5739"/>
                </a:solidFill>
                <a:latin typeface="Open Sauce Bold"/>
              </a:rPr>
              <a:t>CE Process</a:t>
            </a:r>
          </a:p>
          <a:p>
            <a:pPr>
              <a:lnSpc>
                <a:spcPts val="3639"/>
              </a:lnSpc>
            </a:pPr>
            <a:endParaRPr lang="en-US" sz="2799" dirty="0">
              <a:solidFill>
                <a:srgbClr val="1C5739"/>
              </a:solidFill>
              <a:latin typeface="Open Sauce Bold"/>
            </a:endParaRPr>
          </a:p>
          <a:p>
            <a:pPr>
              <a:lnSpc>
                <a:spcPts val="3639"/>
              </a:lnSpc>
            </a:pPr>
            <a:endParaRPr lang="en-US" sz="2799" dirty="0">
              <a:solidFill>
                <a:srgbClr val="1C5739"/>
              </a:solidFill>
              <a:latin typeface="Open Sauce Bold"/>
            </a:endParaRPr>
          </a:p>
          <a:p>
            <a:pPr>
              <a:lnSpc>
                <a:spcPts val="3639"/>
              </a:lnSpc>
            </a:pPr>
            <a:endParaRPr lang="en-US" sz="2799" dirty="0">
              <a:solidFill>
                <a:srgbClr val="1C5739"/>
              </a:solidFill>
              <a:latin typeface="Open Sauce Bold"/>
            </a:endParaRPr>
          </a:p>
          <a:p>
            <a:pPr>
              <a:lnSpc>
                <a:spcPts val="3639"/>
              </a:lnSpc>
            </a:pPr>
            <a:endParaRPr lang="en-US" sz="2799" dirty="0">
              <a:solidFill>
                <a:srgbClr val="1C5739"/>
              </a:solidFill>
              <a:latin typeface="Open Sauce Bold"/>
            </a:endParaRPr>
          </a:p>
          <a:p>
            <a:pPr>
              <a:lnSpc>
                <a:spcPts val="3639"/>
              </a:lnSpc>
            </a:pPr>
            <a:endParaRPr lang="en-US" sz="2799" dirty="0">
              <a:solidFill>
                <a:srgbClr val="1C5739"/>
              </a:solidFill>
              <a:latin typeface="Open Sauce Bold"/>
            </a:endParaRPr>
          </a:p>
          <a:p>
            <a:pPr>
              <a:lnSpc>
                <a:spcPts val="3639"/>
              </a:lnSpc>
            </a:pPr>
            <a:endParaRPr lang="en-US" sz="2799" dirty="0">
              <a:solidFill>
                <a:srgbClr val="1C5739"/>
              </a:solidFill>
              <a:latin typeface="Open Sauce Bold"/>
            </a:endParaRPr>
          </a:p>
          <a:p>
            <a:pPr>
              <a:lnSpc>
                <a:spcPts val="3639"/>
              </a:lnSpc>
            </a:pPr>
            <a:endParaRPr lang="en-US" sz="2799" dirty="0">
              <a:solidFill>
                <a:srgbClr val="1C5739"/>
              </a:solidFill>
              <a:latin typeface="Open Sauce Bold"/>
            </a:endParaRPr>
          </a:p>
          <a:p>
            <a:pPr>
              <a:lnSpc>
                <a:spcPts val="3639"/>
              </a:lnSpc>
            </a:pPr>
            <a:r>
              <a:rPr lang="en-US" dirty="0">
                <a:solidFill>
                  <a:srgbClr val="000000"/>
                </a:solidFill>
                <a:latin typeface="Open Sauce"/>
              </a:rPr>
              <a:t>https://</a:t>
            </a:r>
            <a:r>
              <a:rPr lang="en-US" dirty="0" err="1">
                <a:solidFill>
                  <a:srgbClr val="000000"/>
                </a:solidFill>
                <a:latin typeface="Open Sauce"/>
              </a:rPr>
              <a:t>hsh.sfgov.org</a:t>
            </a:r>
            <a:r>
              <a:rPr lang="en-US" dirty="0">
                <a:solidFill>
                  <a:srgbClr val="000000"/>
                </a:solidFill>
                <a:latin typeface="Open Sauce"/>
              </a:rPr>
              <a:t>/about/research-and-reports/</a:t>
            </a:r>
            <a:r>
              <a:rPr lang="en-US" dirty="0" err="1">
                <a:solidFill>
                  <a:srgbClr val="000000"/>
                </a:solidFill>
                <a:latin typeface="Open Sauce"/>
              </a:rPr>
              <a:t>hrs</a:t>
            </a:r>
            <a:r>
              <a:rPr lang="en-US" dirty="0">
                <a:solidFill>
                  <a:srgbClr val="000000"/>
                </a:solidFill>
                <a:latin typeface="Open Sauce"/>
              </a:rPr>
              <a:t>-data/coordinated-entry-demographics/</a:t>
            </a:r>
          </a:p>
        </p:txBody>
      </p:sp>
      <p:sp>
        <p:nvSpPr>
          <p:cNvPr id="13" name="TextBox 13"/>
          <p:cNvSpPr txBox="1"/>
          <p:nvPr/>
        </p:nvSpPr>
        <p:spPr>
          <a:xfrm>
            <a:off x="10844986" y="2953806"/>
            <a:ext cx="6735399" cy="6590666"/>
          </a:xfrm>
          <a:prstGeom prst="rect">
            <a:avLst/>
          </a:prstGeom>
        </p:spPr>
        <p:txBody>
          <a:bodyPr lIns="0" tIns="0" rIns="0" bIns="0" rtlCol="0" anchor="t">
            <a:spAutoFit/>
          </a:bodyPr>
          <a:lstStyle/>
          <a:p>
            <a:pPr algn="ctr">
              <a:lnSpc>
                <a:spcPts val="3639"/>
              </a:lnSpc>
            </a:pPr>
            <a:r>
              <a:rPr lang="en-US" sz="2799" dirty="0">
                <a:solidFill>
                  <a:srgbClr val="FFFFFF"/>
                </a:solidFill>
                <a:latin typeface="Open Sauce Bold"/>
              </a:rPr>
              <a:t>Challenges</a:t>
            </a:r>
          </a:p>
          <a:p>
            <a:pPr>
              <a:lnSpc>
                <a:spcPts val="3249"/>
              </a:lnSpc>
            </a:pPr>
            <a:endParaRPr lang="en-US" sz="2799" dirty="0">
              <a:solidFill>
                <a:srgbClr val="FFFFFF"/>
              </a:solidFill>
              <a:latin typeface="Open Sauce Bold"/>
            </a:endParaRPr>
          </a:p>
          <a:p>
            <a:pPr marL="474979" lvl="1" indent="-237490">
              <a:lnSpc>
                <a:spcPts val="2859"/>
              </a:lnSpc>
              <a:buFont typeface="Arial"/>
              <a:buChar char="•"/>
            </a:pPr>
            <a:r>
              <a:rPr lang="en-US" sz="2199" dirty="0">
                <a:solidFill>
                  <a:srgbClr val="FFFFFF"/>
                </a:solidFill>
                <a:latin typeface="Open Sauce"/>
              </a:rPr>
              <a:t>Culture change work is difficult</a:t>
            </a:r>
          </a:p>
          <a:p>
            <a:pPr marL="777240" lvl="2" indent="-259080">
              <a:lnSpc>
                <a:spcPts val="2340"/>
              </a:lnSpc>
              <a:buFont typeface="Arial"/>
              <a:buChar char="⚬"/>
            </a:pPr>
            <a:r>
              <a:rPr lang="en-US" sz="1800" dirty="0">
                <a:solidFill>
                  <a:srgbClr val="FFFFFF"/>
                </a:solidFill>
                <a:latin typeface="Open Sauce"/>
              </a:rPr>
              <a:t>Some HSH pushback; trust in the process has not been fully established</a:t>
            </a:r>
          </a:p>
          <a:p>
            <a:pPr marL="777240" lvl="2" indent="-259080">
              <a:lnSpc>
                <a:spcPts val="2340"/>
              </a:lnSpc>
              <a:buFont typeface="Arial"/>
              <a:buChar char="⚬"/>
            </a:pPr>
            <a:r>
              <a:rPr lang="en-US" sz="1800" dirty="0">
                <a:solidFill>
                  <a:srgbClr val="FFFFFF"/>
                </a:solidFill>
                <a:latin typeface="Open Sauce"/>
              </a:rPr>
              <a:t>Lack of role clarity among staff and challenges with communication</a:t>
            </a:r>
          </a:p>
          <a:p>
            <a:pPr marL="777240" lvl="2" indent="-259080">
              <a:lnSpc>
                <a:spcPts val="2340"/>
              </a:lnSpc>
              <a:buFont typeface="Arial"/>
              <a:buChar char="⚬"/>
            </a:pPr>
            <a:r>
              <a:rPr lang="en-US" sz="1800" dirty="0">
                <a:solidFill>
                  <a:srgbClr val="FFFFFF"/>
                </a:solidFill>
                <a:latin typeface="Open Sauce"/>
              </a:rPr>
              <a:t>Need to balance having people be informed while also not overwhelming the group with HSH members</a:t>
            </a:r>
          </a:p>
          <a:p>
            <a:pPr marL="474979" lvl="1" indent="-237490">
              <a:lnSpc>
                <a:spcPts val="2859"/>
              </a:lnSpc>
              <a:buFont typeface="Arial"/>
              <a:buChar char="•"/>
            </a:pPr>
            <a:r>
              <a:rPr lang="en-US" sz="2199" dirty="0">
                <a:solidFill>
                  <a:srgbClr val="FFFFFF"/>
                </a:solidFill>
                <a:latin typeface="Open Sauce"/>
              </a:rPr>
              <a:t>Community still does not feel fully empowered; HSH is still driving much of the conversation</a:t>
            </a:r>
          </a:p>
          <a:p>
            <a:pPr marL="474979" lvl="1" indent="-237490">
              <a:lnSpc>
                <a:spcPts val="2859"/>
              </a:lnSpc>
              <a:buFont typeface="Arial"/>
              <a:buChar char="•"/>
            </a:pPr>
            <a:r>
              <a:rPr lang="en-US" sz="2199" dirty="0">
                <a:solidFill>
                  <a:srgbClr val="FFFFFF"/>
                </a:solidFill>
                <a:latin typeface="Open Sauce"/>
              </a:rPr>
              <a:t>Needing to balance sense of urgency with transformational change</a:t>
            </a:r>
          </a:p>
          <a:p>
            <a:pPr marL="777240" lvl="2" indent="-259080">
              <a:lnSpc>
                <a:spcPts val="2340"/>
              </a:lnSpc>
              <a:buFont typeface="Arial"/>
              <a:buChar char="⚬"/>
            </a:pPr>
            <a:r>
              <a:rPr lang="en-US" sz="1800" dirty="0">
                <a:solidFill>
                  <a:srgbClr val="FFFFFF"/>
                </a:solidFill>
                <a:latin typeface="Open Sauce"/>
              </a:rPr>
              <a:t>The community is eager for things to change, but we also need to take time to build relationships and establish trust </a:t>
            </a:r>
          </a:p>
          <a:p>
            <a:pPr marL="777240" lvl="2" indent="-259080">
              <a:lnSpc>
                <a:spcPts val="2340"/>
              </a:lnSpc>
              <a:buFont typeface="Arial"/>
              <a:buChar char="⚬"/>
            </a:pPr>
            <a:r>
              <a:rPr lang="en-US" sz="1800" dirty="0">
                <a:solidFill>
                  <a:srgbClr val="FFFFFF"/>
                </a:solidFill>
                <a:latin typeface="Open Sauce"/>
              </a:rPr>
              <a:t>Importance of building in time for transparency and for the community to feel they have ownership over decisions</a:t>
            </a:r>
          </a:p>
        </p:txBody>
      </p:sp>
      <p:pic>
        <p:nvPicPr>
          <p:cNvPr id="17" name="Picture 16">
            <a:extLst>
              <a:ext uri="{FF2B5EF4-FFF2-40B4-BE49-F238E27FC236}">
                <a16:creationId xmlns:a16="http://schemas.microsoft.com/office/drawing/2014/main" id="{659B7D1C-B071-490A-9F87-8B9592A1FA94}"/>
              </a:ext>
            </a:extLst>
          </p:cNvPr>
          <p:cNvPicPr>
            <a:picLocks noChangeAspect="1"/>
          </p:cNvPicPr>
          <p:nvPr/>
        </p:nvPicPr>
        <p:blipFill>
          <a:blip r:embed="rId8"/>
          <a:stretch>
            <a:fillRect/>
          </a:stretch>
        </p:blipFill>
        <p:spPr>
          <a:xfrm>
            <a:off x="6005215" y="2441202"/>
            <a:ext cx="12171900" cy="7615873"/>
          </a:xfrm>
          <a:prstGeom prst="rect">
            <a:avLst/>
          </a:prstGeom>
        </p:spPr>
      </p:pic>
    </p:spTree>
    <p:extLst>
      <p:ext uri="{BB962C8B-B14F-4D97-AF65-F5344CB8AC3E}">
        <p14:creationId xmlns:p14="http://schemas.microsoft.com/office/powerpoint/2010/main" val="3117805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US"/>
          </a:p>
        </p:txBody>
      </p:sp>
      <p:grpSp>
        <p:nvGrpSpPr>
          <p:cNvPr id="3" name="Group 3"/>
          <p:cNvGrpSpPr/>
          <p:nvPr/>
        </p:nvGrpSpPr>
        <p:grpSpPr>
          <a:xfrm>
            <a:off x="-528002" y="0"/>
            <a:ext cx="19048322" cy="3086100"/>
            <a:chOff x="0" y="0"/>
            <a:chExt cx="5016842" cy="812800"/>
          </a:xfrm>
        </p:grpSpPr>
        <p:sp>
          <p:nvSpPr>
            <p:cNvPr id="4" name="Freeform 4"/>
            <p:cNvSpPr/>
            <p:nvPr/>
          </p:nvSpPr>
          <p:spPr>
            <a:xfrm>
              <a:off x="0" y="0"/>
              <a:ext cx="5016842" cy="812800"/>
            </a:xfrm>
            <a:custGeom>
              <a:avLst/>
              <a:gdLst/>
              <a:ahLst/>
              <a:cxnLst/>
              <a:rect l="l" t="t" r="r" b="b"/>
              <a:pathLst>
                <a:path w="5016842" h="812800">
                  <a:moveTo>
                    <a:pt x="0" y="0"/>
                  </a:moveTo>
                  <a:lnTo>
                    <a:pt x="5016842" y="0"/>
                  </a:lnTo>
                  <a:lnTo>
                    <a:pt x="5016842" y="812800"/>
                  </a:lnTo>
                  <a:lnTo>
                    <a:pt x="0" y="812800"/>
                  </a:lnTo>
                  <a:close/>
                </a:path>
              </a:pathLst>
            </a:custGeom>
            <a:solidFill>
              <a:srgbClr val="1C5739"/>
            </a:solidFill>
          </p:spPr>
          <p:txBody>
            <a:bodyPr/>
            <a:lstStyle/>
            <a:p>
              <a:endParaRPr lang="en-US"/>
            </a:p>
          </p:txBody>
        </p:sp>
        <p:sp>
          <p:nvSpPr>
            <p:cNvPr id="5" name="TextBox 5"/>
            <p:cNvSpPr txBox="1"/>
            <p:nvPr/>
          </p:nvSpPr>
          <p:spPr>
            <a:xfrm>
              <a:off x="0" y="-19050"/>
              <a:ext cx="5016842" cy="831850"/>
            </a:xfrm>
            <a:prstGeom prst="rect">
              <a:avLst/>
            </a:prstGeom>
          </p:spPr>
          <p:txBody>
            <a:bodyPr lIns="50800" tIns="50800" rIns="50800" bIns="50800" rtlCol="0" anchor="ctr"/>
            <a:lstStyle/>
            <a:p>
              <a:pPr algn="ctr">
                <a:lnSpc>
                  <a:spcPts val="2859"/>
                </a:lnSpc>
              </a:pPr>
              <a:endParaRPr/>
            </a:p>
          </p:txBody>
        </p:sp>
      </p:grpSp>
      <p:sp>
        <p:nvSpPr>
          <p:cNvPr id="6" name="Freeform 6"/>
          <p:cNvSpPr/>
          <p:nvPr/>
        </p:nvSpPr>
        <p:spPr>
          <a:xfrm>
            <a:off x="15408481" y="-2153153"/>
            <a:ext cx="4116356" cy="4116356"/>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2602379" y="0"/>
            <a:ext cx="3256087" cy="3256087"/>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21900" y="9404862"/>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9" name="Group 9"/>
          <p:cNvGrpSpPr/>
          <p:nvPr/>
        </p:nvGrpSpPr>
        <p:grpSpPr>
          <a:xfrm>
            <a:off x="-904968" y="8918951"/>
            <a:ext cx="2649263" cy="264926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txBody>
            <a:bodyPr/>
            <a:lstStyle/>
            <a:p>
              <a:endParaRPr lang="en-US"/>
            </a:p>
          </p:txBody>
        </p:sp>
        <p:sp>
          <p:nvSpPr>
            <p:cNvPr id="11" name="TextBox 11"/>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12" name="Freeform 12"/>
          <p:cNvSpPr/>
          <p:nvPr/>
        </p:nvSpPr>
        <p:spPr>
          <a:xfrm>
            <a:off x="10972800" y="8174736"/>
            <a:ext cx="7315200" cy="2167128"/>
          </a:xfrm>
          <a:custGeom>
            <a:avLst/>
            <a:gdLst/>
            <a:ahLst/>
            <a:cxnLst/>
            <a:rect l="l" t="t" r="r" b="b"/>
            <a:pathLst>
              <a:path w="7315200" h="2167128">
                <a:moveTo>
                  <a:pt x="0" y="0"/>
                </a:moveTo>
                <a:lnTo>
                  <a:pt x="7315200" y="0"/>
                </a:lnTo>
                <a:lnTo>
                  <a:pt x="7315200" y="2167128"/>
                </a:lnTo>
                <a:lnTo>
                  <a:pt x="0" y="216712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TextBox 13"/>
          <p:cNvSpPr txBox="1"/>
          <p:nvPr/>
        </p:nvSpPr>
        <p:spPr>
          <a:xfrm>
            <a:off x="2612222" y="520419"/>
            <a:ext cx="12767875" cy="4088042"/>
          </a:xfrm>
          <a:prstGeom prst="rect">
            <a:avLst/>
          </a:prstGeom>
        </p:spPr>
        <p:txBody>
          <a:bodyPr lIns="0" tIns="0" rIns="0" bIns="0" rtlCol="0" anchor="t">
            <a:spAutoFit/>
          </a:bodyPr>
          <a:lstStyle/>
          <a:p>
            <a:pPr algn="ctr">
              <a:lnSpc>
                <a:spcPts val="10886"/>
              </a:lnSpc>
            </a:pPr>
            <a:r>
              <a:rPr lang="en-US" sz="7888" spc="773" dirty="0">
                <a:solidFill>
                  <a:srgbClr val="FFFFFF"/>
                </a:solidFill>
                <a:latin typeface="Codec Pro ExtraBold"/>
              </a:rPr>
              <a:t>Purpose of Redesigning CE </a:t>
            </a:r>
            <a:r>
              <a:rPr lang="en-US" sz="7888" spc="773" dirty="0" err="1">
                <a:solidFill>
                  <a:srgbClr val="FFFFFF"/>
                </a:solidFill>
                <a:latin typeface="Codec Pro ExtraBold"/>
              </a:rPr>
              <a:t>Coordinatedd</a:t>
            </a:r>
            <a:r>
              <a:rPr lang="en-US" sz="7888" spc="773" dirty="0">
                <a:solidFill>
                  <a:srgbClr val="FFFFFF"/>
                </a:solidFill>
                <a:latin typeface="Codec Pro ExtraBold"/>
              </a:rPr>
              <a:t> Entry</a:t>
            </a:r>
          </a:p>
        </p:txBody>
      </p:sp>
      <p:sp>
        <p:nvSpPr>
          <p:cNvPr id="14" name="TextBox 14"/>
          <p:cNvSpPr txBox="1"/>
          <p:nvPr/>
        </p:nvSpPr>
        <p:spPr>
          <a:xfrm>
            <a:off x="1164591" y="4757420"/>
            <a:ext cx="16302068" cy="4996240"/>
          </a:xfrm>
          <a:prstGeom prst="rect">
            <a:avLst/>
          </a:prstGeom>
        </p:spPr>
        <p:txBody>
          <a:bodyPr lIns="0" tIns="0" rIns="0" bIns="0" rtlCol="0" anchor="t">
            <a:spAutoFit/>
          </a:bodyPr>
          <a:lstStyle/>
          <a:p>
            <a:pPr algn="ctr">
              <a:lnSpc>
                <a:spcPts val="4419"/>
              </a:lnSpc>
              <a:spcBef>
                <a:spcPct val="0"/>
              </a:spcBef>
            </a:pPr>
            <a:r>
              <a:rPr lang="en-US" sz="3399" dirty="0">
                <a:solidFill>
                  <a:srgbClr val="000000"/>
                </a:solidFill>
                <a:latin typeface="Open Sauce"/>
              </a:rPr>
              <a:t>To redesign and refine the San Francisco Homelessness Coordinated Entry (CE) System so that CE processes and outcomes are more equitable and increase access to housing and services for people who have been historically marginalized and most impacted by homelessness and structural racism</a:t>
            </a:r>
          </a:p>
          <a:p>
            <a:pPr algn="ctr">
              <a:lnSpc>
                <a:spcPts val="4419"/>
              </a:lnSpc>
              <a:spcBef>
                <a:spcPct val="0"/>
              </a:spcBef>
            </a:pPr>
            <a:endParaRPr lang="en-US" sz="3399" dirty="0">
              <a:solidFill>
                <a:srgbClr val="000000"/>
              </a:solidFill>
              <a:latin typeface="Open Sauce"/>
            </a:endParaRPr>
          </a:p>
          <a:p>
            <a:pPr algn="ctr">
              <a:lnSpc>
                <a:spcPts val="4419"/>
              </a:lnSpc>
              <a:spcBef>
                <a:spcPct val="0"/>
              </a:spcBef>
            </a:pPr>
            <a:endParaRPr lang="en-US" sz="3399" dirty="0">
              <a:solidFill>
                <a:srgbClr val="000000"/>
              </a:solidFill>
              <a:latin typeface="Open Sauce"/>
            </a:endParaRPr>
          </a:p>
          <a:p>
            <a:pPr algn="ctr">
              <a:lnSpc>
                <a:spcPts val="4419"/>
              </a:lnSpc>
              <a:spcBef>
                <a:spcPct val="0"/>
              </a:spcBef>
            </a:pPr>
            <a:r>
              <a:rPr lang="en-US" sz="2000" dirty="0">
                <a:solidFill>
                  <a:srgbClr val="000000"/>
                </a:solidFill>
                <a:latin typeface="Open Sauce"/>
              </a:rPr>
              <a:t>Meeting Materials Found Here: </a:t>
            </a:r>
          </a:p>
          <a:p>
            <a:pPr algn="ctr">
              <a:lnSpc>
                <a:spcPts val="4419"/>
              </a:lnSpc>
              <a:spcBef>
                <a:spcPct val="0"/>
              </a:spcBef>
            </a:pPr>
            <a:r>
              <a:rPr lang="en-US" sz="2000" dirty="0">
                <a:solidFill>
                  <a:srgbClr val="000000"/>
                </a:solidFill>
                <a:latin typeface="Open Sauce"/>
              </a:rPr>
              <a:t>https://</a:t>
            </a:r>
            <a:r>
              <a:rPr lang="en-US" sz="2000" dirty="0" err="1">
                <a:solidFill>
                  <a:srgbClr val="000000"/>
                </a:solidFill>
                <a:latin typeface="Open Sauce"/>
              </a:rPr>
              <a:t>hsh.sfgov.org</a:t>
            </a:r>
            <a:r>
              <a:rPr lang="en-US" sz="2000" dirty="0">
                <a:solidFill>
                  <a:srgbClr val="000000"/>
                </a:solidFill>
                <a:latin typeface="Open Sauce"/>
              </a:rPr>
              <a:t>/services/the-homelessness-response-system/coordinated-entry/coordinated-entry-redesign/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US"/>
          </a:p>
        </p:txBody>
      </p:sp>
      <p:grpSp>
        <p:nvGrpSpPr>
          <p:cNvPr id="3" name="Group 3"/>
          <p:cNvGrpSpPr/>
          <p:nvPr/>
        </p:nvGrpSpPr>
        <p:grpSpPr>
          <a:xfrm>
            <a:off x="-528002" y="0"/>
            <a:ext cx="19048322" cy="3086100"/>
            <a:chOff x="0" y="0"/>
            <a:chExt cx="5016842" cy="812800"/>
          </a:xfrm>
        </p:grpSpPr>
        <p:sp>
          <p:nvSpPr>
            <p:cNvPr id="4" name="Freeform 4"/>
            <p:cNvSpPr/>
            <p:nvPr/>
          </p:nvSpPr>
          <p:spPr>
            <a:xfrm>
              <a:off x="0" y="0"/>
              <a:ext cx="5016842" cy="812800"/>
            </a:xfrm>
            <a:custGeom>
              <a:avLst/>
              <a:gdLst/>
              <a:ahLst/>
              <a:cxnLst/>
              <a:rect l="l" t="t" r="r" b="b"/>
              <a:pathLst>
                <a:path w="5016842" h="812800">
                  <a:moveTo>
                    <a:pt x="0" y="0"/>
                  </a:moveTo>
                  <a:lnTo>
                    <a:pt x="5016842" y="0"/>
                  </a:lnTo>
                  <a:lnTo>
                    <a:pt x="5016842" y="812800"/>
                  </a:lnTo>
                  <a:lnTo>
                    <a:pt x="0" y="812800"/>
                  </a:lnTo>
                  <a:close/>
                </a:path>
              </a:pathLst>
            </a:custGeom>
            <a:solidFill>
              <a:srgbClr val="1C5739"/>
            </a:solidFill>
          </p:spPr>
          <p:txBody>
            <a:bodyPr/>
            <a:lstStyle/>
            <a:p>
              <a:endParaRPr lang="en-US"/>
            </a:p>
          </p:txBody>
        </p:sp>
        <p:sp>
          <p:nvSpPr>
            <p:cNvPr id="5" name="TextBox 5"/>
            <p:cNvSpPr txBox="1"/>
            <p:nvPr/>
          </p:nvSpPr>
          <p:spPr>
            <a:xfrm>
              <a:off x="0" y="-19050"/>
              <a:ext cx="5016842" cy="831850"/>
            </a:xfrm>
            <a:prstGeom prst="rect">
              <a:avLst/>
            </a:prstGeom>
          </p:spPr>
          <p:txBody>
            <a:bodyPr lIns="50800" tIns="50800" rIns="50800" bIns="50800" rtlCol="0" anchor="ctr"/>
            <a:lstStyle/>
            <a:p>
              <a:pPr algn="ctr">
                <a:lnSpc>
                  <a:spcPts val="2859"/>
                </a:lnSpc>
              </a:pPr>
              <a:endParaRPr/>
            </a:p>
          </p:txBody>
        </p:sp>
      </p:grpSp>
      <p:sp>
        <p:nvSpPr>
          <p:cNvPr id="6" name="Freeform 6"/>
          <p:cNvSpPr/>
          <p:nvPr/>
        </p:nvSpPr>
        <p:spPr>
          <a:xfrm>
            <a:off x="15408481" y="-2153153"/>
            <a:ext cx="4116356" cy="4116356"/>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2602379" y="0"/>
            <a:ext cx="3256087" cy="3256087"/>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21900" y="9404862"/>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9" name="Group 9"/>
          <p:cNvGrpSpPr/>
          <p:nvPr/>
        </p:nvGrpSpPr>
        <p:grpSpPr>
          <a:xfrm>
            <a:off x="-904968" y="8918951"/>
            <a:ext cx="2649263" cy="264926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txBody>
            <a:bodyPr/>
            <a:lstStyle/>
            <a:p>
              <a:endParaRPr lang="en-US"/>
            </a:p>
          </p:txBody>
        </p:sp>
        <p:sp>
          <p:nvSpPr>
            <p:cNvPr id="11" name="TextBox 11"/>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12" name="Freeform 12"/>
          <p:cNvSpPr/>
          <p:nvPr/>
        </p:nvSpPr>
        <p:spPr>
          <a:xfrm>
            <a:off x="10972800" y="8174736"/>
            <a:ext cx="7315200" cy="2167128"/>
          </a:xfrm>
          <a:custGeom>
            <a:avLst/>
            <a:gdLst/>
            <a:ahLst/>
            <a:cxnLst/>
            <a:rect l="l" t="t" r="r" b="b"/>
            <a:pathLst>
              <a:path w="7315200" h="2167128">
                <a:moveTo>
                  <a:pt x="0" y="0"/>
                </a:moveTo>
                <a:lnTo>
                  <a:pt x="7315200" y="0"/>
                </a:lnTo>
                <a:lnTo>
                  <a:pt x="7315200" y="2167128"/>
                </a:lnTo>
                <a:lnTo>
                  <a:pt x="0" y="216712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TextBox 13"/>
          <p:cNvSpPr txBox="1"/>
          <p:nvPr/>
        </p:nvSpPr>
        <p:spPr>
          <a:xfrm>
            <a:off x="2612222" y="520419"/>
            <a:ext cx="12767875" cy="4088042"/>
          </a:xfrm>
          <a:prstGeom prst="rect">
            <a:avLst/>
          </a:prstGeom>
        </p:spPr>
        <p:txBody>
          <a:bodyPr lIns="0" tIns="0" rIns="0" bIns="0" rtlCol="0" anchor="t">
            <a:spAutoFit/>
          </a:bodyPr>
          <a:lstStyle/>
          <a:p>
            <a:pPr algn="ctr">
              <a:lnSpc>
                <a:spcPts val="10886"/>
              </a:lnSpc>
            </a:pPr>
            <a:r>
              <a:rPr lang="en-US" sz="7888" spc="773" dirty="0">
                <a:solidFill>
                  <a:srgbClr val="FFFFFF"/>
                </a:solidFill>
                <a:latin typeface="Codec Pro ExtraBold"/>
              </a:rPr>
              <a:t>Purpose of Redesigning CE </a:t>
            </a:r>
            <a:r>
              <a:rPr lang="en-US" sz="7888" spc="773" dirty="0" err="1">
                <a:solidFill>
                  <a:srgbClr val="FFFFFF"/>
                </a:solidFill>
                <a:latin typeface="Codec Pro ExtraBold"/>
              </a:rPr>
              <a:t>Coordinatedd</a:t>
            </a:r>
            <a:r>
              <a:rPr lang="en-US" sz="7888" spc="773" dirty="0">
                <a:solidFill>
                  <a:srgbClr val="FFFFFF"/>
                </a:solidFill>
                <a:latin typeface="Codec Pro ExtraBold"/>
              </a:rPr>
              <a:t> Entry</a:t>
            </a:r>
          </a:p>
        </p:txBody>
      </p:sp>
      <p:sp>
        <p:nvSpPr>
          <p:cNvPr id="14" name="TextBox 14"/>
          <p:cNvSpPr txBox="1"/>
          <p:nvPr/>
        </p:nvSpPr>
        <p:spPr>
          <a:xfrm>
            <a:off x="1164591" y="4757420"/>
            <a:ext cx="16302068" cy="6165983"/>
          </a:xfrm>
          <a:prstGeom prst="rect">
            <a:avLst/>
          </a:prstGeom>
        </p:spPr>
        <p:txBody>
          <a:bodyPr lIns="0" tIns="0" rIns="0" bIns="0" rtlCol="0" anchor="t">
            <a:spAutoFit/>
          </a:bodyPr>
          <a:lstStyle/>
          <a:p>
            <a:pPr algn="ctr">
              <a:lnSpc>
                <a:spcPts val="4419"/>
              </a:lnSpc>
              <a:spcBef>
                <a:spcPct val="0"/>
              </a:spcBef>
            </a:pPr>
            <a:br>
              <a:rPr lang="en-US" sz="3600" dirty="0">
                <a:solidFill>
                  <a:srgbClr val="333333"/>
                </a:solidFill>
                <a:latin typeface="Lato" panose="020F0502020204030203" pitchFamily="34" charset="0"/>
              </a:rPr>
            </a:br>
            <a:r>
              <a:rPr lang="en-US" sz="3600" b="1" dirty="0">
                <a:solidFill>
                  <a:srgbClr val="333333"/>
                </a:solidFill>
                <a:latin typeface="Lato" panose="020F0502020204030203" pitchFamily="34" charset="0"/>
              </a:rPr>
              <a:t>Address racial inequities</a:t>
            </a:r>
            <a:r>
              <a:rPr lang="en-US" sz="3600" dirty="0">
                <a:solidFill>
                  <a:srgbClr val="333333"/>
                </a:solidFill>
                <a:latin typeface="Lato" panose="020F0502020204030203" pitchFamily="34" charset="0"/>
              </a:rPr>
              <a:t> in homelessness caused by structural racism by targeting households who have been historically marginalized and systemically excluded from access to housing.</a:t>
            </a:r>
            <a:br>
              <a:rPr lang="en-US" sz="3600" dirty="0">
                <a:solidFill>
                  <a:srgbClr val="333333"/>
                </a:solidFill>
                <a:latin typeface="Lato" panose="020F0502020204030203" pitchFamily="34" charset="0"/>
              </a:rPr>
            </a:br>
            <a:br>
              <a:rPr lang="en-US" sz="3600" dirty="0">
                <a:solidFill>
                  <a:srgbClr val="333333"/>
                </a:solidFill>
                <a:latin typeface="Lato" panose="020F0502020204030203" pitchFamily="34" charset="0"/>
              </a:rPr>
            </a:br>
            <a:r>
              <a:rPr lang="en-US" sz="3600" b="1" dirty="0">
                <a:solidFill>
                  <a:srgbClr val="333333"/>
                </a:solidFill>
                <a:latin typeface="Lato" panose="020F0502020204030203" pitchFamily="34" charset="0"/>
              </a:rPr>
              <a:t>Reduce unsheltered homelessness</a:t>
            </a:r>
            <a:r>
              <a:rPr lang="en-US" sz="3600" dirty="0">
                <a:solidFill>
                  <a:srgbClr val="333333"/>
                </a:solidFill>
                <a:latin typeface="Lato" panose="020F0502020204030203" pitchFamily="34" charset="0"/>
              </a:rPr>
              <a:t> by targeting resources and redesigning processes for people who are currently experiencing unsheltered homelessness.</a:t>
            </a:r>
            <a:br>
              <a:rPr lang="en-US" sz="3600" dirty="0">
                <a:solidFill>
                  <a:srgbClr val="333333"/>
                </a:solidFill>
                <a:latin typeface="Lato" panose="020F0502020204030203" pitchFamily="34" charset="0"/>
              </a:rPr>
            </a:br>
            <a:br>
              <a:rPr lang="en-US" sz="3600" dirty="0">
                <a:solidFill>
                  <a:srgbClr val="333333"/>
                </a:solidFill>
                <a:latin typeface="Lato" panose="020F0502020204030203" pitchFamily="34" charset="0"/>
              </a:rPr>
            </a:br>
            <a:r>
              <a:rPr lang="en-US" sz="3600" b="1" dirty="0">
                <a:solidFill>
                  <a:srgbClr val="333333"/>
                </a:solidFill>
                <a:latin typeface="Lato" panose="020F0502020204030203" pitchFamily="34" charset="0"/>
              </a:rPr>
              <a:t>Decrease inflow into homelessness</a:t>
            </a:r>
            <a:r>
              <a:rPr lang="en-US" sz="3600" dirty="0">
                <a:solidFill>
                  <a:srgbClr val="333333"/>
                </a:solidFill>
                <a:latin typeface="Lato" panose="020F0502020204030203" pitchFamily="34" charset="0"/>
              </a:rPr>
              <a:t> by targeting prevention and problem-solving resources for people at an imminent risk of experiencing homelessness.</a:t>
            </a:r>
            <a:endParaRPr lang="en-US" sz="3399" dirty="0">
              <a:solidFill>
                <a:srgbClr val="000000"/>
              </a:solidFill>
              <a:latin typeface="Open Sauce"/>
            </a:endParaRPr>
          </a:p>
          <a:p>
            <a:pPr algn="ctr">
              <a:lnSpc>
                <a:spcPts val="4419"/>
              </a:lnSpc>
              <a:spcBef>
                <a:spcPct val="0"/>
              </a:spcBef>
            </a:pPr>
            <a:endParaRPr lang="en-US" sz="3399" dirty="0">
              <a:solidFill>
                <a:srgbClr val="000000"/>
              </a:solidFill>
              <a:latin typeface="Open Sauce"/>
            </a:endParaRPr>
          </a:p>
        </p:txBody>
      </p:sp>
    </p:spTree>
    <p:extLst>
      <p:ext uri="{BB962C8B-B14F-4D97-AF65-F5344CB8AC3E}">
        <p14:creationId xmlns:p14="http://schemas.microsoft.com/office/powerpoint/2010/main" val="1017038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US"/>
          </a:p>
        </p:txBody>
      </p:sp>
      <p:grpSp>
        <p:nvGrpSpPr>
          <p:cNvPr id="3" name="Group 3"/>
          <p:cNvGrpSpPr/>
          <p:nvPr/>
        </p:nvGrpSpPr>
        <p:grpSpPr>
          <a:xfrm>
            <a:off x="0" y="0"/>
            <a:ext cx="18288000" cy="2343294"/>
            <a:chOff x="0" y="0"/>
            <a:chExt cx="4816593" cy="617164"/>
          </a:xfrm>
        </p:grpSpPr>
        <p:sp>
          <p:nvSpPr>
            <p:cNvPr id="4" name="Freeform 4"/>
            <p:cNvSpPr/>
            <p:nvPr/>
          </p:nvSpPr>
          <p:spPr>
            <a:xfrm>
              <a:off x="0" y="0"/>
              <a:ext cx="4816592" cy="617164"/>
            </a:xfrm>
            <a:custGeom>
              <a:avLst/>
              <a:gdLst/>
              <a:ahLst/>
              <a:cxnLst/>
              <a:rect l="l" t="t" r="r" b="b"/>
              <a:pathLst>
                <a:path w="4816592" h="617164">
                  <a:moveTo>
                    <a:pt x="0" y="0"/>
                  </a:moveTo>
                  <a:lnTo>
                    <a:pt x="4816592" y="0"/>
                  </a:lnTo>
                  <a:lnTo>
                    <a:pt x="4816592" y="617164"/>
                  </a:lnTo>
                  <a:lnTo>
                    <a:pt x="0" y="617164"/>
                  </a:lnTo>
                  <a:close/>
                </a:path>
              </a:pathLst>
            </a:custGeom>
            <a:solidFill>
              <a:srgbClr val="1C5739"/>
            </a:solidFill>
          </p:spPr>
          <p:txBody>
            <a:bodyPr/>
            <a:lstStyle/>
            <a:p>
              <a:endParaRPr lang="en-US"/>
            </a:p>
          </p:txBody>
        </p:sp>
        <p:sp>
          <p:nvSpPr>
            <p:cNvPr id="5" name="TextBox 5"/>
            <p:cNvSpPr txBox="1"/>
            <p:nvPr/>
          </p:nvSpPr>
          <p:spPr>
            <a:xfrm>
              <a:off x="0" y="-19050"/>
              <a:ext cx="4816593" cy="636214"/>
            </a:xfrm>
            <a:prstGeom prst="rect">
              <a:avLst/>
            </a:prstGeom>
          </p:spPr>
          <p:txBody>
            <a:bodyPr lIns="50800" tIns="50800" rIns="50800" bIns="50800" rtlCol="0" anchor="ctr"/>
            <a:lstStyle/>
            <a:p>
              <a:pPr algn="ctr">
                <a:lnSpc>
                  <a:spcPts val="2859"/>
                </a:lnSpc>
              </a:pPr>
              <a:endParaRPr/>
            </a:p>
          </p:txBody>
        </p:sp>
      </p:grpSp>
      <p:sp>
        <p:nvSpPr>
          <p:cNvPr id="6" name="TextBox 6"/>
          <p:cNvSpPr txBox="1"/>
          <p:nvPr/>
        </p:nvSpPr>
        <p:spPr>
          <a:xfrm>
            <a:off x="2079086" y="378308"/>
            <a:ext cx="14664472" cy="1615253"/>
          </a:xfrm>
          <a:prstGeom prst="rect">
            <a:avLst/>
          </a:prstGeom>
        </p:spPr>
        <p:txBody>
          <a:bodyPr lIns="0" tIns="0" rIns="0" bIns="0" rtlCol="0" anchor="t">
            <a:spAutoFit/>
          </a:bodyPr>
          <a:lstStyle/>
          <a:p>
            <a:pPr>
              <a:lnSpc>
                <a:spcPts val="5862"/>
              </a:lnSpc>
            </a:pPr>
            <a:r>
              <a:rPr lang="en-US" sz="5921" spc="207">
                <a:solidFill>
                  <a:srgbClr val="FFFFFF"/>
                </a:solidFill>
                <a:latin typeface="Codec Pro ExtraBold"/>
              </a:rPr>
              <a:t>Background</a:t>
            </a:r>
          </a:p>
          <a:p>
            <a:pPr marL="0" lvl="0" indent="0">
              <a:lnSpc>
                <a:spcPts val="5862"/>
              </a:lnSpc>
              <a:spcBef>
                <a:spcPct val="0"/>
              </a:spcBef>
            </a:pPr>
            <a:r>
              <a:rPr lang="en-US" sz="5921" spc="207">
                <a:solidFill>
                  <a:srgbClr val="FFFFFF"/>
                </a:solidFill>
                <a:latin typeface="Codec Pro"/>
              </a:rPr>
              <a:t>CE Evaluation</a:t>
            </a:r>
          </a:p>
        </p:txBody>
      </p:sp>
      <p:sp>
        <p:nvSpPr>
          <p:cNvPr id="7" name="Freeform 7"/>
          <p:cNvSpPr/>
          <p:nvPr/>
        </p:nvSpPr>
        <p:spPr>
          <a:xfrm>
            <a:off x="-1586068" y="-1808676"/>
            <a:ext cx="3172137" cy="4114800"/>
          </a:xfrm>
          <a:custGeom>
            <a:avLst/>
            <a:gdLst/>
            <a:ahLst/>
            <a:cxnLst/>
            <a:rect l="l" t="t" r="r" b="b"/>
            <a:pathLst>
              <a:path w="3172137" h="4114800">
                <a:moveTo>
                  <a:pt x="0" y="0"/>
                </a:moveTo>
                <a:lnTo>
                  <a:pt x="3172136" y="0"/>
                </a:lnTo>
                <a:lnTo>
                  <a:pt x="317213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16384715" y="-413585"/>
            <a:ext cx="3806571" cy="2083232"/>
          </a:xfrm>
          <a:custGeom>
            <a:avLst/>
            <a:gdLst/>
            <a:ahLst/>
            <a:cxnLst/>
            <a:rect l="l" t="t" r="r" b="b"/>
            <a:pathLst>
              <a:path w="3806571" h="2083232">
                <a:moveTo>
                  <a:pt x="0" y="0"/>
                </a:moveTo>
                <a:lnTo>
                  <a:pt x="3806570" y="0"/>
                </a:lnTo>
                <a:lnTo>
                  <a:pt x="3806570" y="2083233"/>
                </a:lnTo>
                <a:lnTo>
                  <a:pt x="0" y="20832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9" name="Group 9"/>
          <p:cNvGrpSpPr/>
          <p:nvPr/>
        </p:nvGrpSpPr>
        <p:grpSpPr>
          <a:xfrm>
            <a:off x="10480674" y="2717347"/>
            <a:ext cx="7464023" cy="7139431"/>
            <a:chOff x="0" y="0"/>
            <a:chExt cx="1965833" cy="1880344"/>
          </a:xfrm>
        </p:grpSpPr>
        <p:sp>
          <p:nvSpPr>
            <p:cNvPr id="10" name="Freeform 10"/>
            <p:cNvSpPr/>
            <p:nvPr/>
          </p:nvSpPr>
          <p:spPr>
            <a:xfrm>
              <a:off x="0" y="0"/>
              <a:ext cx="1965833" cy="1880344"/>
            </a:xfrm>
            <a:custGeom>
              <a:avLst/>
              <a:gdLst/>
              <a:ahLst/>
              <a:cxnLst/>
              <a:rect l="l" t="t" r="r" b="b"/>
              <a:pathLst>
                <a:path w="1965833" h="1880344">
                  <a:moveTo>
                    <a:pt x="0" y="0"/>
                  </a:moveTo>
                  <a:lnTo>
                    <a:pt x="1965833" y="0"/>
                  </a:lnTo>
                  <a:lnTo>
                    <a:pt x="1965833" y="1880344"/>
                  </a:lnTo>
                  <a:lnTo>
                    <a:pt x="0" y="1880344"/>
                  </a:lnTo>
                  <a:close/>
                </a:path>
              </a:pathLst>
            </a:custGeom>
            <a:solidFill>
              <a:srgbClr val="1C5739"/>
            </a:solidFill>
          </p:spPr>
          <p:txBody>
            <a:bodyPr/>
            <a:lstStyle/>
            <a:p>
              <a:endParaRPr lang="en-US"/>
            </a:p>
          </p:txBody>
        </p:sp>
        <p:sp>
          <p:nvSpPr>
            <p:cNvPr id="11" name="TextBox 11"/>
            <p:cNvSpPr txBox="1"/>
            <p:nvPr/>
          </p:nvSpPr>
          <p:spPr>
            <a:xfrm>
              <a:off x="0" y="-19050"/>
              <a:ext cx="1965833" cy="1899394"/>
            </a:xfrm>
            <a:prstGeom prst="rect">
              <a:avLst/>
            </a:prstGeom>
          </p:spPr>
          <p:txBody>
            <a:bodyPr lIns="50800" tIns="50800" rIns="50800" bIns="50800" rtlCol="0" anchor="ctr"/>
            <a:lstStyle/>
            <a:p>
              <a:pPr algn="ctr">
                <a:lnSpc>
                  <a:spcPts val="2859"/>
                </a:lnSpc>
              </a:pPr>
              <a:endParaRPr/>
            </a:p>
          </p:txBody>
        </p:sp>
      </p:grpSp>
      <p:sp>
        <p:nvSpPr>
          <p:cNvPr id="12" name="TextBox 12"/>
          <p:cNvSpPr txBox="1"/>
          <p:nvPr/>
        </p:nvSpPr>
        <p:spPr>
          <a:xfrm>
            <a:off x="433851" y="2679247"/>
            <a:ext cx="9580066" cy="7301866"/>
          </a:xfrm>
          <a:prstGeom prst="rect">
            <a:avLst/>
          </a:prstGeom>
        </p:spPr>
        <p:txBody>
          <a:bodyPr lIns="0" tIns="0" rIns="0" bIns="0" rtlCol="0" anchor="t">
            <a:spAutoFit/>
          </a:bodyPr>
          <a:lstStyle/>
          <a:p>
            <a:pPr>
              <a:lnSpc>
                <a:spcPts val="3639"/>
              </a:lnSpc>
            </a:pPr>
            <a:r>
              <a:rPr lang="en-US" sz="2799">
                <a:solidFill>
                  <a:srgbClr val="1C5739"/>
                </a:solidFill>
                <a:latin typeface="Open Sauce Bold"/>
              </a:rPr>
              <a:t>PHASE 1: July 2022</a:t>
            </a:r>
          </a:p>
          <a:p>
            <a:pPr>
              <a:lnSpc>
                <a:spcPts val="3379"/>
              </a:lnSpc>
            </a:pPr>
            <a:r>
              <a:rPr lang="en-US" sz="2599">
                <a:solidFill>
                  <a:srgbClr val="000000"/>
                </a:solidFill>
                <a:latin typeface="Open Sauce Bold"/>
              </a:rPr>
              <a:t>Coordinated Entry Evaluation</a:t>
            </a:r>
          </a:p>
          <a:p>
            <a:pPr>
              <a:lnSpc>
                <a:spcPts val="2859"/>
              </a:lnSpc>
            </a:pPr>
            <a:endParaRPr lang="en-US" sz="2599">
              <a:solidFill>
                <a:srgbClr val="000000"/>
              </a:solidFill>
              <a:latin typeface="Open Sauce Bold"/>
            </a:endParaRPr>
          </a:p>
          <a:p>
            <a:pPr>
              <a:lnSpc>
                <a:spcPts val="3249"/>
              </a:lnSpc>
            </a:pPr>
            <a:r>
              <a:rPr lang="en-US" sz="2499">
                <a:solidFill>
                  <a:srgbClr val="000000"/>
                </a:solidFill>
                <a:latin typeface="Open Sauce"/>
              </a:rPr>
              <a:t>The CE system “has been operationalized in ways not well understood by system users and with significant criticism and reservations from the provider community” </a:t>
            </a:r>
          </a:p>
          <a:p>
            <a:pPr>
              <a:lnSpc>
                <a:spcPts val="2859"/>
              </a:lnSpc>
            </a:pPr>
            <a:endParaRPr lang="en-US" sz="2499">
              <a:solidFill>
                <a:srgbClr val="000000"/>
              </a:solidFill>
              <a:latin typeface="Open Sauce"/>
            </a:endParaRPr>
          </a:p>
          <a:p>
            <a:pPr marL="496569" lvl="1" indent="-248284">
              <a:lnSpc>
                <a:spcPts val="2989"/>
              </a:lnSpc>
              <a:buFont typeface="Arial"/>
              <a:buChar char="•"/>
            </a:pPr>
            <a:r>
              <a:rPr lang="en-US" sz="2299">
                <a:solidFill>
                  <a:srgbClr val="000000"/>
                </a:solidFill>
                <a:latin typeface="Open Sauce"/>
              </a:rPr>
              <a:t>Need for more transparency, clearer policies and communication</a:t>
            </a:r>
          </a:p>
          <a:p>
            <a:pPr marL="496569" lvl="1" indent="-248284">
              <a:lnSpc>
                <a:spcPts val="2989"/>
              </a:lnSpc>
              <a:buFont typeface="Arial"/>
              <a:buChar char="•"/>
            </a:pPr>
            <a:r>
              <a:rPr lang="en-US" sz="2299">
                <a:solidFill>
                  <a:srgbClr val="000000"/>
                </a:solidFill>
                <a:latin typeface="Open Sauce"/>
              </a:rPr>
              <a:t>Challenges in data collection &amp; utilization</a:t>
            </a:r>
          </a:p>
          <a:p>
            <a:pPr marL="496569" lvl="1" indent="-248284">
              <a:lnSpc>
                <a:spcPts val="2989"/>
              </a:lnSpc>
              <a:buFont typeface="Arial"/>
              <a:buChar char="•"/>
            </a:pPr>
            <a:r>
              <a:rPr lang="en-US" sz="2299">
                <a:solidFill>
                  <a:srgbClr val="000000"/>
                </a:solidFill>
                <a:latin typeface="Open Sauce"/>
              </a:rPr>
              <a:t>Lack of community involvement</a:t>
            </a:r>
          </a:p>
          <a:p>
            <a:pPr marL="496569" lvl="1" indent="-248284">
              <a:lnSpc>
                <a:spcPts val="2989"/>
              </a:lnSpc>
              <a:buFont typeface="Arial"/>
              <a:buChar char="•"/>
            </a:pPr>
            <a:r>
              <a:rPr lang="en-US" sz="2299">
                <a:solidFill>
                  <a:srgbClr val="000000"/>
                </a:solidFill>
                <a:latin typeface="Open Sauce"/>
              </a:rPr>
              <a:t>Equity impacts across all components of CE</a:t>
            </a:r>
          </a:p>
          <a:p>
            <a:pPr marL="496569" lvl="1" indent="-248284">
              <a:lnSpc>
                <a:spcPts val="2989"/>
              </a:lnSpc>
              <a:buFont typeface="Arial"/>
              <a:buChar char="•"/>
            </a:pPr>
            <a:r>
              <a:rPr lang="en-US" sz="2299">
                <a:solidFill>
                  <a:srgbClr val="000000"/>
                </a:solidFill>
                <a:latin typeface="Open Sauce"/>
              </a:rPr>
              <a:t>People do not know where to receive help and/or are frustrated by lack of help at Access Points</a:t>
            </a:r>
          </a:p>
          <a:p>
            <a:pPr marL="496569" lvl="1" indent="-248284">
              <a:lnSpc>
                <a:spcPts val="2989"/>
              </a:lnSpc>
              <a:buFont typeface="Arial"/>
              <a:buChar char="•"/>
            </a:pPr>
            <a:r>
              <a:rPr lang="en-US" sz="2299">
                <a:solidFill>
                  <a:srgbClr val="000000"/>
                </a:solidFill>
                <a:latin typeface="Open Sauce"/>
              </a:rPr>
              <a:t>Concern that problem solving is not an “appropriate intervention,” that assessment questions are too sensitive and are not being used to provide meaningful support, and that housing referrals are inappropriate</a:t>
            </a:r>
          </a:p>
          <a:p>
            <a:pPr marL="496569" lvl="1" indent="-248284">
              <a:lnSpc>
                <a:spcPts val="2989"/>
              </a:lnSpc>
              <a:buFont typeface="Arial"/>
              <a:buChar char="•"/>
            </a:pPr>
            <a:r>
              <a:rPr lang="en-US" sz="2299">
                <a:solidFill>
                  <a:srgbClr val="000000"/>
                </a:solidFill>
                <a:latin typeface="Open Sauce"/>
              </a:rPr>
              <a:t>Criticism of inventory-based prioritization scheme</a:t>
            </a:r>
          </a:p>
        </p:txBody>
      </p:sp>
      <p:sp>
        <p:nvSpPr>
          <p:cNvPr id="13" name="TextBox 13"/>
          <p:cNvSpPr txBox="1"/>
          <p:nvPr/>
        </p:nvSpPr>
        <p:spPr>
          <a:xfrm>
            <a:off x="10844986" y="3007325"/>
            <a:ext cx="6735399" cy="6540426"/>
          </a:xfrm>
          <a:prstGeom prst="rect">
            <a:avLst/>
          </a:prstGeom>
        </p:spPr>
        <p:txBody>
          <a:bodyPr lIns="0" tIns="0" rIns="0" bIns="0" rtlCol="0" anchor="t">
            <a:spAutoFit/>
          </a:bodyPr>
          <a:lstStyle/>
          <a:p>
            <a:pPr>
              <a:lnSpc>
                <a:spcPts val="3257"/>
              </a:lnSpc>
            </a:pPr>
            <a:r>
              <a:rPr lang="en-US" sz="2505">
                <a:solidFill>
                  <a:srgbClr val="FFFFFF"/>
                </a:solidFill>
                <a:latin typeface="Open Sauce"/>
              </a:rPr>
              <a:t>“I didn’t get help. I keep getting the run around. I’ve done 8 different CES”</a:t>
            </a:r>
          </a:p>
          <a:p>
            <a:pPr>
              <a:lnSpc>
                <a:spcPts val="3257"/>
              </a:lnSpc>
            </a:pPr>
            <a:endParaRPr lang="en-US" sz="2505">
              <a:solidFill>
                <a:srgbClr val="FFFFFF"/>
              </a:solidFill>
              <a:latin typeface="Open Sauce"/>
            </a:endParaRPr>
          </a:p>
          <a:p>
            <a:pPr>
              <a:lnSpc>
                <a:spcPts val="3257"/>
              </a:lnSpc>
            </a:pPr>
            <a:r>
              <a:rPr lang="en-US" sz="2505">
                <a:solidFill>
                  <a:srgbClr val="FFFFFF"/>
                </a:solidFill>
                <a:latin typeface="Open Sauce"/>
              </a:rPr>
              <a:t>“They told me I wasn’t homeless enough to get their help.”</a:t>
            </a:r>
          </a:p>
          <a:p>
            <a:pPr>
              <a:lnSpc>
                <a:spcPts val="3257"/>
              </a:lnSpc>
            </a:pPr>
            <a:endParaRPr lang="en-US" sz="2505">
              <a:solidFill>
                <a:srgbClr val="FFFFFF"/>
              </a:solidFill>
              <a:latin typeface="Open Sauce"/>
            </a:endParaRPr>
          </a:p>
          <a:p>
            <a:pPr>
              <a:lnSpc>
                <a:spcPts val="3257"/>
              </a:lnSpc>
            </a:pPr>
            <a:r>
              <a:rPr lang="en-US" sz="2505">
                <a:solidFill>
                  <a:srgbClr val="FFFFFF"/>
                </a:solidFill>
                <a:latin typeface="Open Sauce"/>
              </a:rPr>
              <a:t>“I was offered units that did not match my ADA needs.”</a:t>
            </a:r>
          </a:p>
          <a:p>
            <a:pPr>
              <a:lnSpc>
                <a:spcPts val="3257"/>
              </a:lnSpc>
            </a:pPr>
            <a:endParaRPr lang="en-US" sz="2505">
              <a:solidFill>
                <a:srgbClr val="FFFFFF"/>
              </a:solidFill>
              <a:latin typeface="Open Sauce"/>
            </a:endParaRPr>
          </a:p>
          <a:p>
            <a:pPr>
              <a:lnSpc>
                <a:spcPts val="3257"/>
              </a:lnSpc>
            </a:pPr>
            <a:r>
              <a:rPr lang="en-US" sz="2505">
                <a:solidFill>
                  <a:srgbClr val="FFFFFF"/>
                </a:solidFill>
                <a:latin typeface="Open Sauce"/>
              </a:rPr>
              <a:t>“A lot of run around and miss information [sic] given. Homeless people have trouble keeping up with important documents or being notified of appointments, and if an appt is missed that you weren't aware of, you have to start the whole process over again.”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33867" y="-26670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US"/>
          </a:p>
        </p:txBody>
      </p:sp>
      <p:grpSp>
        <p:nvGrpSpPr>
          <p:cNvPr id="3" name="Group 3"/>
          <p:cNvGrpSpPr/>
          <p:nvPr/>
        </p:nvGrpSpPr>
        <p:grpSpPr>
          <a:xfrm>
            <a:off x="0" y="0"/>
            <a:ext cx="18288000" cy="2343294"/>
            <a:chOff x="0" y="0"/>
            <a:chExt cx="4816593" cy="617164"/>
          </a:xfrm>
        </p:grpSpPr>
        <p:sp>
          <p:nvSpPr>
            <p:cNvPr id="4" name="Freeform 4"/>
            <p:cNvSpPr/>
            <p:nvPr/>
          </p:nvSpPr>
          <p:spPr>
            <a:xfrm>
              <a:off x="0" y="0"/>
              <a:ext cx="4816592" cy="617164"/>
            </a:xfrm>
            <a:custGeom>
              <a:avLst/>
              <a:gdLst/>
              <a:ahLst/>
              <a:cxnLst/>
              <a:rect l="l" t="t" r="r" b="b"/>
              <a:pathLst>
                <a:path w="4816592" h="617164">
                  <a:moveTo>
                    <a:pt x="0" y="0"/>
                  </a:moveTo>
                  <a:lnTo>
                    <a:pt x="4816592" y="0"/>
                  </a:lnTo>
                  <a:lnTo>
                    <a:pt x="4816592" y="617164"/>
                  </a:lnTo>
                  <a:lnTo>
                    <a:pt x="0" y="617164"/>
                  </a:lnTo>
                  <a:close/>
                </a:path>
              </a:pathLst>
            </a:custGeom>
            <a:solidFill>
              <a:srgbClr val="1C5739"/>
            </a:solidFill>
          </p:spPr>
          <p:txBody>
            <a:bodyPr/>
            <a:lstStyle/>
            <a:p>
              <a:endParaRPr lang="en-US"/>
            </a:p>
          </p:txBody>
        </p:sp>
        <p:sp>
          <p:nvSpPr>
            <p:cNvPr id="5" name="TextBox 5"/>
            <p:cNvSpPr txBox="1"/>
            <p:nvPr/>
          </p:nvSpPr>
          <p:spPr>
            <a:xfrm>
              <a:off x="0" y="-19050"/>
              <a:ext cx="4816593" cy="636214"/>
            </a:xfrm>
            <a:prstGeom prst="rect">
              <a:avLst/>
            </a:prstGeom>
          </p:spPr>
          <p:txBody>
            <a:bodyPr lIns="50800" tIns="50800" rIns="50800" bIns="50800" rtlCol="0" anchor="ctr"/>
            <a:lstStyle/>
            <a:p>
              <a:pPr algn="ctr">
                <a:lnSpc>
                  <a:spcPts val="2859"/>
                </a:lnSpc>
              </a:pPr>
              <a:endParaRPr/>
            </a:p>
          </p:txBody>
        </p:sp>
      </p:grpSp>
      <p:sp>
        <p:nvSpPr>
          <p:cNvPr id="6" name="TextBox 6"/>
          <p:cNvSpPr txBox="1"/>
          <p:nvPr/>
        </p:nvSpPr>
        <p:spPr>
          <a:xfrm>
            <a:off x="2079086" y="378308"/>
            <a:ext cx="14664472" cy="1615253"/>
          </a:xfrm>
          <a:prstGeom prst="rect">
            <a:avLst/>
          </a:prstGeom>
        </p:spPr>
        <p:txBody>
          <a:bodyPr lIns="0" tIns="0" rIns="0" bIns="0" rtlCol="0" anchor="t">
            <a:spAutoFit/>
          </a:bodyPr>
          <a:lstStyle/>
          <a:p>
            <a:pPr>
              <a:lnSpc>
                <a:spcPts val="5862"/>
              </a:lnSpc>
            </a:pPr>
            <a:r>
              <a:rPr lang="en-US" sz="5921" spc="207" dirty="0">
                <a:solidFill>
                  <a:srgbClr val="FFFFFF"/>
                </a:solidFill>
                <a:latin typeface="Codec Pro ExtraBold"/>
              </a:rPr>
              <a:t>Background</a:t>
            </a:r>
          </a:p>
          <a:p>
            <a:pPr marL="0" lvl="0" indent="0">
              <a:lnSpc>
                <a:spcPts val="5862"/>
              </a:lnSpc>
              <a:spcBef>
                <a:spcPct val="0"/>
              </a:spcBef>
            </a:pPr>
            <a:r>
              <a:rPr lang="en-US" sz="5921" spc="207" dirty="0">
                <a:solidFill>
                  <a:srgbClr val="FFFFFF"/>
                </a:solidFill>
                <a:latin typeface="Codec Pro"/>
              </a:rPr>
              <a:t>CE Recommendations</a:t>
            </a:r>
          </a:p>
        </p:txBody>
      </p:sp>
      <p:sp>
        <p:nvSpPr>
          <p:cNvPr id="7" name="Freeform 7"/>
          <p:cNvSpPr/>
          <p:nvPr/>
        </p:nvSpPr>
        <p:spPr>
          <a:xfrm>
            <a:off x="-1586068" y="-1808676"/>
            <a:ext cx="3172137" cy="4114800"/>
          </a:xfrm>
          <a:custGeom>
            <a:avLst/>
            <a:gdLst/>
            <a:ahLst/>
            <a:cxnLst/>
            <a:rect l="l" t="t" r="r" b="b"/>
            <a:pathLst>
              <a:path w="3172137" h="4114800">
                <a:moveTo>
                  <a:pt x="0" y="0"/>
                </a:moveTo>
                <a:lnTo>
                  <a:pt x="3172136" y="0"/>
                </a:lnTo>
                <a:lnTo>
                  <a:pt x="317213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16384715" y="-413585"/>
            <a:ext cx="3806571" cy="2083232"/>
          </a:xfrm>
          <a:custGeom>
            <a:avLst/>
            <a:gdLst/>
            <a:ahLst/>
            <a:cxnLst/>
            <a:rect l="l" t="t" r="r" b="b"/>
            <a:pathLst>
              <a:path w="3806571" h="2083232">
                <a:moveTo>
                  <a:pt x="0" y="0"/>
                </a:moveTo>
                <a:lnTo>
                  <a:pt x="3806570" y="0"/>
                </a:lnTo>
                <a:lnTo>
                  <a:pt x="3806570" y="2083233"/>
                </a:lnTo>
                <a:lnTo>
                  <a:pt x="0" y="20832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TextBox 9"/>
          <p:cNvSpPr txBox="1"/>
          <p:nvPr/>
        </p:nvSpPr>
        <p:spPr>
          <a:xfrm>
            <a:off x="679152" y="2760362"/>
            <a:ext cx="7408094" cy="7730386"/>
          </a:xfrm>
          <a:prstGeom prst="rect">
            <a:avLst/>
          </a:prstGeom>
        </p:spPr>
        <p:txBody>
          <a:bodyPr lIns="0" tIns="0" rIns="0" bIns="0" rtlCol="0" anchor="t">
            <a:spAutoFit/>
          </a:bodyPr>
          <a:lstStyle/>
          <a:p>
            <a:pPr>
              <a:lnSpc>
                <a:spcPts val="3639"/>
              </a:lnSpc>
            </a:pPr>
            <a:r>
              <a:rPr lang="en-US" sz="2799" dirty="0">
                <a:solidFill>
                  <a:srgbClr val="1C5739"/>
                </a:solidFill>
                <a:latin typeface="Open Sauce Bold"/>
              </a:rPr>
              <a:t>PHASE 2: October 2022 - April 2023</a:t>
            </a:r>
          </a:p>
          <a:p>
            <a:pPr>
              <a:lnSpc>
                <a:spcPts val="3379"/>
              </a:lnSpc>
            </a:pPr>
            <a:r>
              <a:rPr lang="en-US" sz="2599" dirty="0">
                <a:solidFill>
                  <a:srgbClr val="000000"/>
                </a:solidFill>
                <a:latin typeface="Open Sauce Bold"/>
              </a:rPr>
              <a:t>Redesigning Coordinated Entry</a:t>
            </a:r>
          </a:p>
          <a:p>
            <a:pPr>
              <a:lnSpc>
                <a:spcPts val="2859"/>
              </a:lnSpc>
            </a:pPr>
            <a:endParaRPr lang="en-US" sz="2599" dirty="0">
              <a:solidFill>
                <a:srgbClr val="000000"/>
              </a:solidFill>
              <a:latin typeface="Open Sauce Bold"/>
            </a:endParaRPr>
          </a:p>
          <a:p>
            <a:pPr>
              <a:lnSpc>
                <a:spcPts val="3379"/>
              </a:lnSpc>
            </a:pPr>
            <a:r>
              <a:rPr lang="en-US" sz="2599" dirty="0">
                <a:solidFill>
                  <a:srgbClr val="000000"/>
                </a:solidFill>
                <a:latin typeface="Open Sauce"/>
              </a:rPr>
              <a:t>Goals of Phase 2: </a:t>
            </a:r>
          </a:p>
          <a:p>
            <a:pPr marL="496571" lvl="1" indent="-248285">
              <a:lnSpc>
                <a:spcPts val="2990"/>
              </a:lnSpc>
              <a:buFont typeface="Arial"/>
              <a:buChar char="•"/>
            </a:pPr>
            <a:r>
              <a:rPr lang="en-US" sz="2300" b="1" dirty="0">
                <a:solidFill>
                  <a:srgbClr val="000000"/>
                </a:solidFill>
                <a:latin typeface="Open Sauce"/>
              </a:rPr>
              <a:t>Develop community-driven recommendations to improve the CE system that are responsive to the CE evaluation and people’s experiences with CE</a:t>
            </a:r>
          </a:p>
          <a:p>
            <a:pPr marL="496571" lvl="1" indent="-248285">
              <a:lnSpc>
                <a:spcPts val="2990"/>
              </a:lnSpc>
              <a:buFont typeface="Arial"/>
              <a:buChar char="•"/>
            </a:pPr>
            <a:endParaRPr lang="en-US" sz="2300" dirty="0">
              <a:solidFill>
                <a:srgbClr val="000000"/>
              </a:solidFill>
              <a:latin typeface="Open Sauce"/>
            </a:endParaRPr>
          </a:p>
          <a:p>
            <a:pPr marL="496571" lvl="1" indent="-248285">
              <a:lnSpc>
                <a:spcPts val="2990"/>
              </a:lnSpc>
              <a:buFont typeface="Arial"/>
              <a:buChar char="•"/>
            </a:pPr>
            <a:r>
              <a:rPr lang="en-US" sz="2300" b="1" dirty="0">
                <a:solidFill>
                  <a:srgbClr val="000000"/>
                </a:solidFill>
                <a:latin typeface="Open Sauce"/>
              </a:rPr>
              <a:t>Collaborate authentically and transparently with the community and share decision-making power</a:t>
            </a:r>
          </a:p>
          <a:p>
            <a:pPr marL="949959" lvl="2" indent="-316653">
              <a:lnSpc>
                <a:spcPts val="2859"/>
              </a:lnSpc>
              <a:buFont typeface="Arial"/>
              <a:buChar char="⚬"/>
            </a:pPr>
            <a:r>
              <a:rPr lang="en-US" sz="2199" b="1" dirty="0">
                <a:solidFill>
                  <a:srgbClr val="000000"/>
                </a:solidFill>
                <a:latin typeface="Open Sauce"/>
              </a:rPr>
              <a:t>New workgroup prioritized the inclusion of people who represent groups most disparately impacted by homelessness in SF</a:t>
            </a:r>
          </a:p>
          <a:p>
            <a:pPr marL="949959" lvl="2" indent="-316653">
              <a:lnSpc>
                <a:spcPts val="2859"/>
              </a:lnSpc>
              <a:buFont typeface="Arial"/>
              <a:buChar char="⚬"/>
            </a:pPr>
            <a:r>
              <a:rPr lang="en-US" sz="2199" dirty="0">
                <a:solidFill>
                  <a:srgbClr val="000000"/>
                </a:solidFill>
                <a:latin typeface="Open Sauce"/>
              </a:rPr>
              <a:t>HSH compensated People with Lived Expertise (hourly rate: $100 per hour)</a:t>
            </a:r>
          </a:p>
          <a:p>
            <a:pPr marL="949959" lvl="2" indent="-316653">
              <a:lnSpc>
                <a:spcPts val="2859"/>
              </a:lnSpc>
              <a:buFont typeface="Arial"/>
              <a:buChar char="⚬"/>
            </a:pPr>
            <a:r>
              <a:rPr lang="en-US" sz="2199" dirty="0">
                <a:solidFill>
                  <a:srgbClr val="000000"/>
                </a:solidFill>
                <a:latin typeface="Open Sauce"/>
              </a:rPr>
              <a:t>Significant amount of time spent on establishing relationships &amp; on culture change work to rebuild trust</a:t>
            </a:r>
          </a:p>
        </p:txBody>
      </p:sp>
      <p:grpSp>
        <p:nvGrpSpPr>
          <p:cNvPr id="10" name="Group 10"/>
          <p:cNvGrpSpPr/>
          <p:nvPr/>
        </p:nvGrpSpPr>
        <p:grpSpPr>
          <a:xfrm>
            <a:off x="9059510" y="6043312"/>
            <a:ext cx="8627182" cy="3756977"/>
            <a:chOff x="0" y="0"/>
            <a:chExt cx="11502909" cy="5009302"/>
          </a:xfrm>
        </p:grpSpPr>
        <p:grpSp>
          <p:nvGrpSpPr>
            <p:cNvPr id="11" name="Group 11"/>
            <p:cNvGrpSpPr/>
            <p:nvPr/>
          </p:nvGrpSpPr>
          <p:grpSpPr>
            <a:xfrm>
              <a:off x="0" y="0"/>
              <a:ext cx="11502909" cy="5009302"/>
              <a:chOff x="0" y="0"/>
              <a:chExt cx="2272180" cy="989492"/>
            </a:xfrm>
          </p:grpSpPr>
          <p:sp>
            <p:nvSpPr>
              <p:cNvPr id="12" name="Freeform 12"/>
              <p:cNvSpPr/>
              <p:nvPr/>
            </p:nvSpPr>
            <p:spPr>
              <a:xfrm>
                <a:off x="0" y="0"/>
                <a:ext cx="2272180" cy="989492"/>
              </a:xfrm>
              <a:custGeom>
                <a:avLst/>
                <a:gdLst/>
                <a:ahLst/>
                <a:cxnLst/>
                <a:rect l="l" t="t" r="r" b="b"/>
                <a:pathLst>
                  <a:path w="2272180" h="989492">
                    <a:moveTo>
                      <a:pt x="0" y="0"/>
                    </a:moveTo>
                    <a:lnTo>
                      <a:pt x="2272180" y="0"/>
                    </a:lnTo>
                    <a:lnTo>
                      <a:pt x="2272180" y="989492"/>
                    </a:lnTo>
                    <a:lnTo>
                      <a:pt x="0" y="989492"/>
                    </a:lnTo>
                    <a:close/>
                  </a:path>
                </a:pathLst>
              </a:custGeom>
              <a:solidFill>
                <a:srgbClr val="1C5739"/>
              </a:solidFill>
            </p:spPr>
            <p:txBody>
              <a:bodyPr/>
              <a:lstStyle/>
              <a:p>
                <a:endParaRPr lang="en-US"/>
              </a:p>
            </p:txBody>
          </p:sp>
          <p:sp>
            <p:nvSpPr>
              <p:cNvPr id="13" name="TextBox 13"/>
              <p:cNvSpPr txBox="1"/>
              <p:nvPr/>
            </p:nvSpPr>
            <p:spPr>
              <a:xfrm>
                <a:off x="0" y="-19050"/>
                <a:ext cx="2272180" cy="1008542"/>
              </a:xfrm>
              <a:prstGeom prst="rect">
                <a:avLst/>
              </a:prstGeom>
            </p:spPr>
            <p:txBody>
              <a:bodyPr lIns="50800" tIns="50800" rIns="50800" bIns="50800" rtlCol="0" anchor="ctr"/>
              <a:lstStyle/>
              <a:p>
                <a:pPr algn="ctr">
                  <a:lnSpc>
                    <a:spcPts val="2859"/>
                  </a:lnSpc>
                </a:pPr>
                <a:endParaRPr/>
              </a:p>
            </p:txBody>
          </p:sp>
        </p:grpSp>
        <p:sp>
          <p:nvSpPr>
            <p:cNvPr id="14" name="TextBox 14"/>
            <p:cNvSpPr txBox="1"/>
            <p:nvPr/>
          </p:nvSpPr>
          <p:spPr>
            <a:xfrm>
              <a:off x="281238" y="272625"/>
              <a:ext cx="10940432" cy="1308100"/>
            </a:xfrm>
            <a:prstGeom prst="rect">
              <a:avLst/>
            </a:prstGeom>
          </p:spPr>
          <p:txBody>
            <a:bodyPr lIns="0" tIns="0" rIns="0" bIns="0" rtlCol="0" anchor="t">
              <a:spAutoFit/>
            </a:bodyPr>
            <a:lstStyle/>
            <a:p>
              <a:pPr algn="ctr">
                <a:lnSpc>
                  <a:spcPts val="3900"/>
                </a:lnSpc>
              </a:pPr>
              <a:r>
                <a:rPr lang="en-US" sz="3000">
                  <a:solidFill>
                    <a:srgbClr val="FFFFFF"/>
                  </a:solidFill>
                  <a:latin typeface="Open Sauce Bold Italics"/>
                </a:rPr>
                <a:t>Home by the Bay </a:t>
              </a:r>
              <a:r>
                <a:rPr lang="en-US" sz="3000">
                  <a:solidFill>
                    <a:srgbClr val="FFFFFF"/>
                  </a:solidFill>
                  <a:latin typeface="Open Sauce Bold"/>
                </a:rPr>
                <a:t>Values in CE Redesign</a:t>
              </a:r>
            </a:p>
            <a:p>
              <a:pPr algn="ctr">
                <a:lnSpc>
                  <a:spcPts val="3900"/>
                </a:lnSpc>
              </a:pPr>
              <a:endParaRPr lang="en-US" sz="3000">
                <a:solidFill>
                  <a:srgbClr val="FFFFFF"/>
                </a:solidFill>
                <a:latin typeface="Open Sauce Bold"/>
              </a:endParaRPr>
            </a:p>
          </p:txBody>
        </p:sp>
        <p:sp>
          <p:nvSpPr>
            <p:cNvPr id="15" name="TextBox 15"/>
            <p:cNvSpPr txBox="1"/>
            <p:nvPr/>
          </p:nvSpPr>
          <p:spPr>
            <a:xfrm>
              <a:off x="0" y="1373250"/>
              <a:ext cx="6266219" cy="2456604"/>
            </a:xfrm>
            <a:prstGeom prst="rect">
              <a:avLst/>
            </a:prstGeom>
          </p:spPr>
          <p:txBody>
            <a:bodyPr lIns="0" tIns="0" rIns="0" bIns="0" rtlCol="0" anchor="t">
              <a:spAutoFit/>
            </a:bodyPr>
            <a:lstStyle/>
            <a:p>
              <a:pPr marL="496569" lvl="1" indent="-248284">
                <a:lnSpc>
                  <a:spcPts val="2989"/>
                </a:lnSpc>
                <a:buFont typeface="Arial"/>
                <a:buChar char="•"/>
              </a:pPr>
              <a:r>
                <a:rPr lang="en-US" sz="2299">
                  <a:solidFill>
                    <a:srgbClr val="FFFFFF"/>
                  </a:solidFill>
                  <a:latin typeface="Open Sauce"/>
                </a:rPr>
                <a:t>Leadership and Guidance from People with Lived Expertise</a:t>
              </a:r>
            </a:p>
            <a:p>
              <a:pPr marL="496569" lvl="1" indent="-248284">
                <a:lnSpc>
                  <a:spcPts val="2989"/>
                </a:lnSpc>
                <a:buFont typeface="Arial"/>
                <a:buChar char="•"/>
              </a:pPr>
              <a:r>
                <a:rPr lang="en-US" sz="2299">
                  <a:solidFill>
                    <a:srgbClr val="FFFFFF"/>
                  </a:solidFill>
                  <a:latin typeface="Open Sauce"/>
                </a:rPr>
                <a:t>Collaborative Relationships and Shared Decision Making</a:t>
              </a:r>
            </a:p>
          </p:txBody>
        </p:sp>
        <p:sp>
          <p:nvSpPr>
            <p:cNvPr id="16" name="TextBox 16"/>
            <p:cNvSpPr txBox="1"/>
            <p:nvPr/>
          </p:nvSpPr>
          <p:spPr>
            <a:xfrm>
              <a:off x="6389123" y="1373250"/>
              <a:ext cx="4832548" cy="3138170"/>
            </a:xfrm>
            <a:prstGeom prst="rect">
              <a:avLst/>
            </a:prstGeom>
          </p:spPr>
          <p:txBody>
            <a:bodyPr lIns="0" tIns="0" rIns="0" bIns="0" rtlCol="0" anchor="t">
              <a:spAutoFit/>
            </a:bodyPr>
            <a:lstStyle/>
            <a:p>
              <a:pPr marL="388622" lvl="1" indent="-194311">
                <a:lnSpc>
                  <a:spcPts val="2340"/>
                </a:lnSpc>
                <a:buFont typeface="Arial"/>
                <a:buChar char="•"/>
              </a:pPr>
              <a:r>
                <a:rPr lang="en-US" sz="1800">
                  <a:solidFill>
                    <a:srgbClr val="FFFFFF"/>
                  </a:solidFill>
                  <a:latin typeface="Open Sauce"/>
                </a:rPr>
                <a:t>People Centered and Strengths-Based</a:t>
              </a:r>
            </a:p>
            <a:p>
              <a:pPr marL="388622" lvl="1" indent="-194311">
                <a:lnSpc>
                  <a:spcPts val="2340"/>
                </a:lnSpc>
                <a:buFont typeface="Arial"/>
                <a:buChar char="•"/>
              </a:pPr>
              <a:r>
                <a:rPr lang="en-US" sz="1800">
                  <a:solidFill>
                    <a:srgbClr val="FFFFFF"/>
                  </a:solidFill>
                  <a:latin typeface="Open Sauce"/>
                </a:rPr>
                <a:t>Accountable</a:t>
              </a:r>
            </a:p>
            <a:p>
              <a:pPr marL="388622" lvl="1" indent="-194311">
                <a:lnSpc>
                  <a:spcPts val="2340"/>
                </a:lnSpc>
                <a:buFont typeface="Arial"/>
                <a:buChar char="•"/>
              </a:pPr>
              <a:r>
                <a:rPr lang="en-US" sz="1800">
                  <a:solidFill>
                    <a:srgbClr val="FFFFFF"/>
                  </a:solidFill>
                  <a:latin typeface="Open Sauce"/>
                </a:rPr>
                <a:t>Compassion</a:t>
              </a:r>
            </a:p>
            <a:p>
              <a:pPr marL="388622" lvl="1" indent="-194311">
                <a:lnSpc>
                  <a:spcPts val="2340"/>
                </a:lnSpc>
                <a:buFont typeface="Arial"/>
                <a:buChar char="•"/>
              </a:pPr>
              <a:r>
                <a:rPr lang="en-US" sz="1800">
                  <a:solidFill>
                    <a:srgbClr val="FFFFFF"/>
                  </a:solidFill>
                  <a:latin typeface="Open Sauce"/>
                </a:rPr>
                <a:t>Respectful and Inclusive</a:t>
              </a:r>
            </a:p>
            <a:p>
              <a:pPr marL="388622" lvl="1" indent="-194311">
                <a:lnSpc>
                  <a:spcPts val="2340"/>
                </a:lnSpc>
                <a:buFont typeface="Arial"/>
                <a:buChar char="•"/>
              </a:pPr>
              <a:r>
                <a:rPr lang="en-US" sz="1800">
                  <a:solidFill>
                    <a:srgbClr val="FFFFFF"/>
                  </a:solidFill>
                  <a:latin typeface="Open Sauce"/>
                </a:rPr>
                <a:t>Courage</a:t>
              </a:r>
            </a:p>
            <a:p>
              <a:pPr marL="388622" lvl="1" indent="-194311">
                <a:lnSpc>
                  <a:spcPts val="2340"/>
                </a:lnSpc>
                <a:buFont typeface="Arial"/>
                <a:buChar char="•"/>
              </a:pPr>
              <a:r>
                <a:rPr lang="en-US" sz="1800">
                  <a:solidFill>
                    <a:srgbClr val="FFFFFF"/>
                  </a:solidFill>
                  <a:latin typeface="Open Sauce"/>
                </a:rPr>
                <a:t>Equity and Justice</a:t>
              </a:r>
            </a:p>
            <a:p>
              <a:pPr marL="388622" lvl="1" indent="-194311">
                <a:lnSpc>
                  <a:spcPts val="2340"/>
                </a:lnSpc>
                <a:buFont typeface="Arial"/>
                <a:buChar char="•"/>
              </a:pPr>
              <a:r>
                <a:rPr lang="en-US" sz="1800">
                  <a:solidFill>
                    <a:srgbClr val="FFFFFF"/>
                  </a:solidFill>
                  <a:latin typeface="Open Sauce"/>
                </a:rPr>
                <a:t>Quality</a:t>
              </a:r>
            </a:p>
          </p:txBody>
        </p:sp>
      </p:grpSp>
      <p:sp>
        <p:nvSpPr>
          <p:cNvPr id="17" name="TextBox 17"/>
          <p:cNvSpPr txBox="1"/>
          <p:nvPr/>
        </p:nvSpPr>
        <p:spPr>
          <a:xfrm>
            <a:off x="8898698" y="2769887"/>
            <a:ext cx="8787993" cy="3273425"/>
          </a:xfrm>
          <a:prstGeom prst="rect">
            <a:avLst/>
          </a:prstGeom>
        </p:spPr>
        <p:txBody>
          <a:bodyPr lIns="0" tIns="0" rIns="0" bIns="0" rtlCol="0" anchor="t">
            <a:spAutoFit/>
          </a:bodyPr>
          <a:lstStyle/>
          <a:p>
            <a:pPr>
              <a:lnSpc>
                <a:spcPts val="3249"/>
              </a:lnSpc>
              <a:spcBef>
                <a:spcPct val="0"/>
              </a:spcBef>
            </a:pPr>
            <a:r>
              <a:rPr lang="en-US" sz="2499" b="1" dirty="0">
                <a:solidFill>
                  <a:srgbClr val="000000"/>
                </a:solidFill>
                <a:latin typeface="Open Sauce"/>
              </a:rPr>
              <a:t>CE Redesign Recommendations</a:t>
            </a:r>
          </a:p>
          <a:p>
            <a:pPr marL="539749" lvl="1" indent="-269875">
              <a:lnSpc>
                <a:spcPts val="3249"/>
              </a:lnSpc>
              <a:spcBef>
                <a:spcPct val="0"/>
              </a:spcBef>
              <a:buFont typeface="Arial"/>
              <a:buChar char="•"/>
            </a:pPr>
            <a:r>
              <a:rPr lang="en-US" sz="2499" dirty="0">
                <a:solidFill>
                  <a:srgbClr val="000000"/>
                </a:solidFill>
                <a:latin typeface="Open Sauce"/>
              </a:rPr>
              <a:t>New CE governance &amp; oversight that embeds PWLE</a:t>
            </a:r>
          </a:p>
          <a:p>
            <a:pPr marL="539749" lvl="1" indent="-269875">
              <a:lnSpc>
                <a:spcPts val="3249"/>
              </a:lnSpc>
              <a:spcBef>
                <a:spcPct val="0"/>
              </a:spcBef>
              <a:buFont typeface="Arial"/>
              <a:buChar char="•"/>
            </a:pPr>
            <a:r>
              <a:rPr lang="en-US" sz="2499" dirty="0">
                <a:solidFill>
                  <a:srgbClr val="000000"/>
                </a:solidFill>
                <a:latin typeface="Open Sauce"/>
              </a:rPr>
              <a:t>Improve how people access Coordinated Entry (access)</a:t>
            </a:r>
          </a:p>
          <a:p>
            <a:pPr marL="539749" lvl="1" indent="-269875">
              <a:lnSpc>
                <a:spcPts val="3249"/>
              </a:lnSpc>
              <a:spcBef>
                <a:spcPct val="0"/>
              </a:spcBef>
              <a:buFont typeface="Arial"/>
              <a:buChar char="•"/>
            </a:pPr>
            <a:r>
              <a:rPr lang="en-US" sz="2499" dirty="0">
                <a:solidFill>
                  <a:srgbClr val="000000"/>
                </a:solidFill>
                <a:latin typeface="Open Sauce"/>
              </a:rPr>
              <a:t>Improve how we understand, identify, and match people to resources (assessment, prioritization, referral)</a:t>
            </a:r>
          </a:p>
          <a:p>
            <a:pPr>
              <a:lnSpc>
                <a:spcPts val="3249"/>
              </a:lnSpc>
              <a:spcBef>
                <a:spcPct val="0"/>
              </a:spcBef>
            </a:pPr>
            <a:endParaRPr lang="en-US" sz="2499" dirty="0">
              <a:solidFill>
                <a:srgbClr val="000000"/>
              </a:solidFill>
              <a:latin typeface="Open Sauc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a:off x="0" y="-457449"/>
            <a:ext cx="18288000" cy="15430500"/>
          </a:xfrm>
          <a:custGeom>
            <a:avLst/>
            <a:gdLst/>
            <a:ahLst/>
            <a:cxnLst/>
            <a:rect l="l" t="t" r="r" b="b"/>
            <a:pathLst>
              <a:path w="18288000" h="15430500">
                <a:moveTo>
                  <a:pt x="0" y="0"/>
                </a:moveTo>
                <a:lnTo>
                  <a:pt x="18288000" y="0"/>
                </a:lnTo>
                <a:lnTo>
                  <a:pt x="18288000" y="15430500"/>
                </a:lnTo>
                <a:lnTo>
                  <a:pt x="0" y="15430500"/>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2054734" y="3009900"/>
            <a:ext cx="14178527" cy="7988296"/>
          </a:xfrm>
          <a:prstGeom prst="rect">
            <a:avLst/>
          </a:prstGeom>
        </p:spPr>
        <p:txBody>
          <a:bodyPr lIns="0" tIns="0" rIns="0" bIns="0" rtlCol="0" anchor="t">
            <a:spAutoFit/>
          </a:bodyPr>
          <a:lstStyle/>
          <a:p>
            <a:pPr algn="ctr">
              <a:lnSpc>
                <a:spcPts val="4216"/>
              </a:lnSpc>
            </a:pPr>
            <a:r>
              <a:rPr lang="en-US" sz="3055" spc="299" dirty="0">
                <a:solidFill>
                  <a:srgbClr val="000000"/>
                </a:solidFill>
                <a:latin typeface="Open Sauce Bold"/>
              </a:rPr>
              <a:t>“I really didn’t believe that this process would do what it intended to do... I work directly with families everyday who experience homelessness, and I also have my own lived experience of homelessness... </a:t>
            </a:r>
          </a:p>
          <a:p>
            <a:pPr algn="ctr">
              <a:lnSpc>
                <a:spcPts val="4216"/>
              </a:lnSpc>
            </a:pPr>
            <a:r>
              <a:rPr lang="en-US" sz="3055" spc="299" dirty="0">
                <a:solidFill>
                  <a:srgbClr val="000000"/>
                </a:solidFill>
                <a:latin typeface="Open Sauce Bold"/>
              </a:rPr>
              <a:t>When this process started, I was pretty jaded and burnt out, but now after participating in this group, I feel like, not only do I see that this is a transformation of CE, but it’s also been a transformation for me. I feel really heard and hopeful. I see that our community is aligned with HSH on many of the CE-related issues and that positive change is definitely possible and that it’s coming... It’s just really big, and it’s been amazing for me to be able to participate in this process.” </a:t>
            </a:r>
          </a:p>
          <a:p>
            <a:pPr algn="ctr">
              <a:lnSpc>
                <a:spcPts val="4216"/>
              </a:lnSpc>
            </a:pPr>
            <a:endParaRPr lang="en-US" sz="3055" spc="299" dirty="0">
              <a:solidFill>
                <a:srgbClr val="000000"/>
              </a:solidFill>
              <a:latin typeface="Open Sauce Bold"/>
            </a:endParaRPr>
          </a:p>
          <a:p>
            <a:pPr algn="ctr">
              <a:lnSpc>
                <a:spcPts val="4216"/>
              </a:lnSpc>
            </a:pPr>
            <a:r>
              <a:rPr lang="en-US" sz="3055" spc="299" dirty="0">
                <a:solidFill>
                  <a:srgbClr val="000000"/>
                </a:solidFill>
                <a:latin typeface="Open Sauce Bold"/>
              </a:rPr>
              <a:t>-CE Redesign Workgroup Member</a:t>
            </a:r>
          </a:p>
          <a:p>
            <a:pPr algn="ctr">
              <a:lnSpc>
                <a:spcPts val="4216"/>
              </a:lnSpc>
            </a:pPr>
            <a:endParaRPr lang="en-US" sz="3055" spc="299" dirty="0">
              <a:solidFill>
                <a:srgbClr val="000000"/>
              </a:solidFill>
              <a:latin typeface="Open Sauce Bold"/>
            </a:endParaRPr>
          </a:p>
        </p:txBody>
      </p:sp>
      <p:grpSp>
        <p:nvGrpSpPr>
          <p:cNvPr id="4" name="Group 3">
            <a:extLst>
              <a:ext uri="{FF2B5EF4-FFF2-40B4-BE49-F238E27FC236}">
                <a16:creationId xmlns:a16="http://schemas.microsoft.com/office/drawing/2014/main" id="{0BEEA49F-6FA6-92E1-7660-42E222EE382A}"/>
              </a:ext>
            </a:extLst>
          </p:cNvPr>
          <p:cNvGrpSpPr/>
          <p:nvPr/>
        </p:nvGrpSpPr>
        <p:grpSpPr>
          <a:xfrm>
            <a:off x="0" y="342900"/>
            <a:ext cx="18288000" cy="2343294"/>
            <a:chOff x="0" y="0"/>
            <a:chExt cx="4816593" cy="617164"/>
          </a:xfrm>
        </p:grpSpPr>
        <p:sp>
          <p:nvSpPr>
            <p:cNvPr id="5" name="Freeform 4">
              <a:extLst>
                <a:ext uri="{FF2B5EF4-FFF2-40B4-BE49-F238E27FC236}">
                  <a16:creationId xmlns:a16="http://schemas.microsoft.com/office/drawing/2014/main" id="{1A3BA33A-B642-DFE9-995D-EFF5070D0D52}"/>
                </a:ext>
              </a:extLst>
            </p:cNvPr>
            <p:cNvSpPr/>
            <p:nvPr/>
          </p:nvSpPr>
          <p:spPr>
            <a:xfrm>
              <a:off x="0" y="0"/>
              <a:ext cx="4816592" cy="617164"/>
            </a:xfrm>
            <a:custGeom>
              <a:avLst/>
              <a:gdLst/>
              <a:ahLst/>
              <a:cxnLst/>
              <a:rect l="l" t="t" r="r" b="b"/>
              <a:pathLst>
                <a:path w="4816592" h="617164">
                  <a:moveTo>
                    <a:pt x="0" y="0"/>
                  </a:moveTo>
                  <a:lnTo>
                    <a:pt x="4816592" y="0"/>
                  </a:lnTo>
                  <a:lnTo>
                    <a:pt x="4816592" y="617164"/>
                  </a:lnTo>
                  <a:lnTo>
                    <a:pt x="0" y="617164"/>
                  </a:lnTo>
                  <a:close/>
                </a:path>
              </a:pathLst>
            </a:custGeom>
            <a:solidFill>
              <a:srgbClr val="1C5739"/>
            </a:solidFill>
          </p:spPr>
          <p:txBody>
            <a:bodyPr/>
            <a:lstStyle/>
            <a:p>
              <a:endParaRPr lang="en-US"/>
            </a:p>
          </p:txBody>
        </p:sp>
        <p:sp>
          <p:nvSpPr>
            <p:cNvPr id="6" name="TextBox 5">
              <a:extLst>
                <a:ext uri="{FF2B5EF4-FFF2-40B4-BE49-F238E27FC236}">
                  <a16:creationId xmlns:a16="http://schemas.microsoft.com/office/drawing/2014/main" id="{F29D4E52-3EC2-F3CD-4B69-035ED10C9108}"/>
                </a:ext>
              </a:extLst>
            </p:cNvPr>
            <p:cNvSpPr txBox="1"/>
            <p:nvPr/>
          </p:nvSpPr>
          <p:spPr>
            <a:xfrm>
              <a:off x="0" y="-19050"/>
              <a:ext cx="4816593" cy="636214"/>
            </a:xfrm>
            <a:prstGeom prst="rect">
              <a:avLst/>
            </a:prstGeom>
          </p:spPr>
          <p:txBody>
            <a:bodyPr lIns="50800" tIns="50800" rIns="50800" bIns="50800" rtlCol="0" anchor="ctr"/>
            <a:lstStyle/>
            <a:p>
              <a:pPr algn="ctr">
                <a:lnSpc>
                  <a:spcPts val="2859"/>
                </a:lnSpc>
              </a:pPr>
              <a:endParaRPr/>
            </a:p>
          </p:txBody>
        </p:sp>
      </p:grpSp>
      <p:sp>
        <p:nvSpPr>
          <p:cNvPr id="7" name="TextBox 6">
            <a:extLst>
              <a:ext uri="{FF2B5EF4-FFF2-40B4-BE49-F238E27FC236}">
                <a16:creationId xmlns:a16="http://schemas.microsoft.com/office/drawing/2014/main" id="{3AFD6AFE-1B9C-615B-0F7F-00C428752A5B}"/>
              </a:ext>
            </a:extLst>
          </p:cNvPr>
          <p:cNvSpPr txBox="1"/>
          <p:nvPr/>
        </p:nvSpPr>
        <p:spPr>
          <a:xfrm>
            <a:off x="2079086" y="378308"/>
            <a:ext cx="14664472" cy="2269852"/>
          </a:xfrm>
          <a:prstGeom prst="rect">
            <a:avLst/>
          </a:prstGeom>
        </p:spPr>
        <p:txBody>
          <a:bodyPr lIns="0" tIns="0" rIns="0" bIns="0" rtlCol="0" anchor="t">
            <a:spAutoFit/>
          </a:bodyPr>
          <a:lstStyle/>
          <a:p>
            <a:pPr>
              <a:lnSpc>
                <a:spcPts val="5862"/>
              </a:lnSpc>
            </a:pPr>
            <a:r>
              <a:rPr lang="en-US" sz="5921" spc="207" dirty="0">
                <a:solidFill>
                  <a:srgbClr val="FFFFFF"/>
                </a:solidFill>
                <a:latin typeface="Codec Pro ExtraBold"/>
              </a:rPr>
              <a:t>Cultural Transformation: </a:t>
            </a:r>
          </a:p>
          <a:p>
            <a:pPr>
              <a:lnSpc>
                <a:spcPts val="5862"/>
              </a:lnSpc>
            </a:pPr>
            <a:r>
              <a:rPr lang="en-US" sz="5921" spc="207" dirty="0">
                <a:solidFill>
                  <a:srgbClr val="FFFFFF"/>
                </a:solidFill>
                <a:latin typeface="Codec Pro ExtraBold"/>
              </a:rPr>
              <a:t>The Way We Treat Each Other is as Important as The Work Itself</a:t>
            </a:r>
            <a:endParaRPr lang="en-US" sz="5921" spc="207" dirty="0">
              <a:solidFill>
                <a:srgbClr val="FFFFFF"/>
              </a:solidFill>
              <a:latin typeface="Codec Pr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en-US"/>
          </a:p>
        </p:txBody>
      </p:sp>
      <p:grpSp>
        <p:nvGrpSpPr>
          <p:cNvPr id="3" name="Group 3"/>
          <p:cNvGrpSpPr/>
          <p:nvPr/>
        </p:nvGrpSpPr>
        <p:grpSpPr>
          <a:xfrm>
            <a:off x="0" y="0"/>
            <a:ext cx="18288000" cy="2343294"/>
            <a:chOff x="0" y="0"/>
            <a:chExt cx="4816593" cy="617164"/>
          </a:xfrm>
        </p:grpSpPr>
        <p:sp>
          <p:nvSpPr>
            <p:cNvPr id="4" name="Freeform 4"/>
            <p:cNvSpPr/>
            <p:nvPr/>
          </p:nvSpPr>
          <p:spPr>
            <a:xfrm>
              <a:off x="0" y="0"/>
              <a:ext cx="4816592" cy="617164"/>
            </a:xfrm>
            <a:custGeom>
              <a:avLst/>
              <a:gdLst/>
              <a:ahLst/>
              <a:cxnLst/>
              <a:rect l="l" t="t" r="r" b="b"/>
              <a:pathLst>
                <a:path w="4816592" h="617164">
                  <a:moveTo>
                    <a:pt x="0" y="0"/>
                  </a:moveTo>
                  <a:lnTo>
                    <a:pt x="4816592" y="0"/>
                  </a:lnTo>
                  <a:lnTo>
                    <a:pt x="4816592" y="617164"/>
                  </a:lnTo>
                  <a:lnTo>
                    <a:pt x="0" y="617164"/>
                  </a:lnTo>
                  <a:close/>
                </a:path>
              </a:pathLst>
            </a:custGeom>
            <a:solidFill>
              <a:srgbClr val="1C5739"/>
            </a:solidFill>
          </p:spPr>
          <p:txBody>
            <a:bodyPr/>
            <a:lstStyle/>
            <a:p>
              <a:endParaRPr lang="en-US"/>
            </a:p>
          </p:txBody>
        </p:sp>
        <p:sp>
          <p:nvSpPr>
            <p:cNvPr id="5" name="TextBox 5"/>
            <p:cNvSpPr txBox="1"/>
            <p:nvPr/>
          </p:nvSpPr>
          <p:spPr>
            <a:xfrm>
              <a:off x="0" y="-19050"/>
              <a:ext cx="4816593" cy="636214"/>
            </a:xfrm>
            <a:prstGeom prst="rect">
              <a:avLst/>
            </a:prstGeom>
          </p:spPr>
          <p:txBody>
            <a:bodyPr lIns="50800" tIns="50800" rIns="50800" bIns="50800" rtlCol="0" anchor="ctr"/>
            <a:lstStyle/>
            <a:p>
              <a:pPr algn="ctr">
                <a:lnSpc>
                  <a:spcPts val="2859"/>
                </a:lnSpc>
              </a:pPr>
              <a:endParaRPr/>
            </a:p>
          </p:txBody>
        </p:sp>
      </p:grpSp>
      <p:sp>
        <p:nvSpPr>
          <p:cNvPr id="6" name="TextBox 6"/>
          <p:cNvSpPr txBox="1"/>
          <p:nvPr/>
        </p:nvSpPr>
        <p:spPr>
          <a:xfrm>
            <a:off x="2079086" y="378308"/>
            <a:ext cx="14664472" cy="1615253"/>
          </a:xfrm>
          <a:prstGeom prst="rect">
            <a:avLst/>
          </a:prstGeom>
        </p:spPr>
        <p:txBody>
          <a:bodyPr lIns="0" tIns="0" rIns="0" bIns="0" rtlCol="0" anchor="t">
            <a:spAutoFit/>
          </a:bodyPr>
          <a:lstStyle/>
          <a:p>
            <a:pPr>
              <a:lnSpc>
                <a:spcPts val="5862"/>
              </a:lnSpc>
            </a:pPr>
            <a:r>
              <a:rPr lang="en-US" sz="5921" spc="207">
                <a:solidFill>
                  <a:srgbClr val="FFFFFF"/>
                </a:solidFill>
                <a:latin typeface="Codec Pro ExtraBold"/>
              </a:rPr>
              <a:t>Current Work</a:t>
            </a:r>
          </a:p>
          <a:p>
            <a:pPr marL="0" lvl="0" indent="0">
              <a:lnSpc>
                <a:spcPts val="5862"/>
              </a:lnSpc>
              <a:spcBef>
                <a:spcPct val="0"/>
              </a:spcBef>
            </a:pPr>
            <a:r>
              <a:rPr lang="en-US" sz="5921" spc="207">
                <a:solidFill>
                  <a:srgbClr val="FFFFFF"/>
                </a:solidFill>
                <a:latin typeface="Codec Pro"/>
              </a:rPr>
              <a:t>Implementation</a:t>
            </a:r>
          </a:p>
        </p:txBody>
      </p:sp>
      <p:sp>
        <p:nvSpPr>
          <p:cNvPr id="7" name="Freeform 7"/>
          <p:cNvSpPr/>
          <p:nvPr/>
        </p:nvSpPr>
        <p:spPr>
          <a:xfrm>
            <a:off x="-1586068" y="-1808676"/>
            <a:ext cx="3172137" cy="4114800"/>
          </a:xfrm>
          <a:custGeom>
            <a:avLst/>
            <a:gdLst/>
            <a:ahLst/>
            <a:cxnLst/>
            <a:rect l="l" t="t" r="r" b="b"/>
            <a:pathLst>
              <a:path w="3172137" h="4114800">
                <a:moveTo>
                  <a:pt x="0" y="0"/>
                </a:moveTo>
                <a:lnTo>
                  <a:pt x="3172136" y="0"/>
                </a:lnTo>
                <a:lnTo>
                  <a:pt x="317213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6384715" y="-413585"/>
            <a:ext cx="3806571" cy="2083232"/>
          </a:xfrm>
          <a:custGeom>
            <a:avLst/>
            <a:gdLst/>
            <a:ahLst/>
            <a:cxnLst/>
            <a:rect l="l" t="t" r="r" b="b"/>
            <a:pathLst>
              <a:path w="3806571" h="2083232">
                <a:moveTo>
                  <a:pt x="0" y="0"/>
                </a:moveTo>
                <a:lnTo>
                  <a:pt x="3806570" y="0"/>
                </a:lnTo>
                <a:lnTo>
                  <a:pt x="3806570" y="2083233"/>
                </a:lnTo>
                <a:lnTo>
                  <a:pt x="0" y="20832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TextBox 9"/>
          <p:cNvSpPr txBox="1"/>
          <p:nvPr/>
        </p:nvSpPr>
        <p:spPr>
          <a:xfrm>
            <a:off x="577742" y="2679247"/>
            <a:ext cx="8205324" cy="3092450"/>
          </a:xfrm>
          <a:prstGeom prst="rect">
            <a:avLst/>
          </a:prstGeom>
        </p:spPr>
        <p:txBody>
          <a:bodyPr lIns="0" tIns="0" rIns="0" bIns="0" rtlCol="0" anchor="t">
            <a:spAutoFit/>
          </a:bodyPr>
          <a:lstStyle/>
          <a:p>
            <a:pPr>
              <a:lnSpc>
                <a:spcPts val="3639"/>
              </a:lnSpc>
            </a:pPr>
            <a:r>
              <a:rPr lang="en-US" sz="2799">
                <a:solidFill>
                  <a:srgbClr val="1C5739"/>
                </a:solidFill>
                <a:latin typeface="Open Sauce Bold"/>
              </a:rPr>
              <a:t>PHASE 3: May 2023 - Present</a:t>
            </a:r>
          </a:p>
          <a:p>
            <a:pPr>
              <a:lnSpc>
                <a:spcPts val="3639"/>
              </a:lnSpc>
            </a:pPr>
            <a:r>
              <a:rPr lang="en-US" sz="2799">
                <a:solidFill>
                  <a:srgbClr val="000000"/>
                </a:solidFill>
                <a:latin typeface="Open Sauce Bold"/>
              </a:rPr>
              <a:t>Implementation</a:t>
            </a:r>
          </a:p>
          <a:p>
            <a:pPr>
              <a:lnSpc>
                <a:spcPts val="2859"/>
              </a:lnSpc>
            </a:pPr>
            <a:endParaRPr lang="en-US" sz="2799">
              <a:solidFill>
                <a:srgbClr val="000000"/>
              </a:solidFill>
              <a:latin typeface="Open Sauce Bold"/>
            </a:endParaRPr>
          </a:p>
          <a:p>
            <a:pPr>
              <a:lnSpc>
                <a:spcPts val="2859"/>
              </a:lnSpc>
            </a:pPr>
            <a:r>
              <a:rPr lang="en-US" sz="2199">
                <a:solidFill>
                  <a:srgbClr val="000000"/>
                </a:solidFill>
                <a:latin typeface="Open Sauce"/>
              </a:rPr>
              <a:t>Goals:</a:t>
            </a:r>
          </a:p>
          <a:p>
            <a:pPr marL="474979" lvl="1" indent="-237490">
              <a:lnSpc>
                <a:spcPts val="2859"/>
              </a:lnSpc>
              <a:buFont typeface="Arial"/>
              <a:buChar char="•"/>
            </a:pPr>
            <a:r>
              <a:rPr lang="en-US" sz="2199">
                <a:solidFill>
                  <a:srgbClr val="000000"/>
                </a:solidFill>
                <a:latin typeface="Open Sauce"/>
              </a:rPr>
              <a:t>Implement and operationalize the CE redesign recommendations</a:t>
            </a:r>
          </a:p>
          <a:p>
            <a:pPr marL="474979" lvl="1" indent="-237490">
              <a:lnSpc>
                <a:spcPts val="2859"/>
              </a:lnSpc>
              <a:buFont typeface="Arial"/>
              <a:buChar char="•"/>
            </a:pPr>
            <a:r>
              <a:rPr lang="en-US" sz="2199">
                <a:solidFill>
                  <a:srgbClr val="000000"/>
                </a:solidFill>
                <a:latin typeface="Open Sauce"/>
              </a:rPr>
              <a:t>Conduct continuous quality improvement of the CE system post-implementation</a:t>
            </a:r>
          </a:p>
        </p:txBody>
      </p:sp>
      <p:grpSp>
        <p:nvGrpSpPr>
          <p:cNvPr id="10" name="Group 10"/>
          <p:cNvGrpSpPr/>
          <p:nvPr/>
        </p:nvGrpSpPr>
        <p:grpSpPr>
          <a:xfrm>
            <a:off x="10480674" y="2717347"/>
            <a:ext cx="7464023" cy="7139431"/>
            <a:chOff x="0" y="0"/>
            <a:chExt cx="1965833" cy="1880344"/>
          </a:xfrm>
        </p:grpSpPr>
        <p:sp>
          <p:nvSpPr>
            <p:cNvPr id="11" name="Freeform 11"/>
            <p:cNvSpPr/>
            <p:nvPr/>
          </p:nvSpPr>
          <p:spPr>
            <a:xfrm>
              <a:off x="0" y="0"/>
              <a:ext cx="1965833" cy="1880344"/>
            </a:xfrm>
            <a:custGeom>
              <a:avLst/>
              <a:gdLst/>
              <a:ahLst/>
              <a:cxnLst/>
              <a:rect l="l" t="t" r="r" b="b"/>
              <a:pathLst>
                <a:path w="1965833" h="1880344">
                  <a:moveTo>
                    <a:pt x="0" y="0"/>
                  </a:moveTo>
                  <a:lnTo>
                    <a:pt x="1965833" y="0"/>
                  </a:lnTo>
                  <a:lnTo>
                    <a:pt x="1965833" y="1880344"/>
                  </a:lnTo>
                  <a:lnTo>
                    <a:pt x="0" y="1880344"/>
                  </a:lnTo>
                  <a:close/>
                </a:path>
              </a:pathLst>
            </a:custGeom>
            <a:solidFill>
              <a:srgbClr val="1C5739"/>
            </a:solidFill>
          </p:spPr>
          <p:txBody>
            <a:bodyPr/>
            <a:lstStyle/>
            <a:p>
              <a:endParaRPr lang="en-US"/>
            </a:p>
          </p:txBody>
        </p:sp>
        <p:sp>
          <p:nvSpPr>
            <p:cNvPr id="12" name="TextBox 12"/>
            <p:cNvSpPr txBox="1"/>
            <p:nvPr/>
          </p:nvSpPr>
          <p:spPr>
            <a:xfrm>
              <a:off x="0" y="-19050"/>
              <a:ext cx="1965833" cy="1899394"/>
            </a:xfrm>
            <a:prstGeom prst="rect">
              <a:avLst/>
            </a:prstGeom>
          </p:spPr>
          <p:txBody>
            <a:bodyPr lIns="50800" tIns="50800" rIns="50800" bIns="50800" rtlCol="0" anchor="ctr"/>
            <a:lstStyle/>
            <a:p>
              <a:pPr algn="ctr">
                <a:lnSpc>
                  <a:spcPts val="2859"/>
                </a:lnSpc>
              </a:pPr>
              <a:endParaRPr/>
            </a:p>
          </p:txBody>
        </p:sp>
      </p:grpSp>
      <p:sp>
        <p:nvSpPr>
          <p:cNvPr id="13" name="TextBox 13"/>
          <p:cNvSpPr txBox="1"/>
          <p:nvPr/>
        </p:nvSpPr>
        <p:spPr>
          <a:xfrm>
            <a:off x="10844986" y="3170165"/>
            <a:ext cx="6735399" cy="6195696"/>
          </a:xfrm>
          <a:prstGeom prst="rect">
            <a:avLst/>
          </a:prstGeom>
        </p:spPr>
        <p:txBody>
          <a:bodyPr lIns="0" tIns="0" rIns="0" bIns="0" rtlCol="0" anchor="t">
            <a:spAutoFit/>
          </a:bodyPr>
          <a:lstStyle/>
          <a:p>
            <a:pPr algn="ctr">
              <a:lnSpc>
                <a:spcPts val="3639"/>
              </a:lnSpc>
            </a:pPr>
            <a:r>
              <a:rPr lang="en-US" sz="2799">
                <a:solidFill>
                  <a:srgbClr val="FFFFFF"/>
                </a:solidFill>
                <a:latin typeface="Open Sauce Bold"/>
              </a:rPr>
              <a:t>Work to Date</a:t>
            </a:r>
          </a:p>
          <a:p>
            <a:pPr algn="ctr">
              <a:lnSpc>
                <a:spcPts val="3257"/>
              </a:lnSpc>
            </a:pPr>
            <a:endParaRPr lang="en-US" sz="2799">
              <a:solidFill>
                <a:srgbClr val="FFFFFF"/>
              </a:solidFill>
              <a:latin typeface="Open Sauce Bold"/>
            </a:endParaRPr>
          </a:p>
          <a:p>
            <a:pPr marL="539749" lvl="1" indent="-269875">
              <a:lnSpc>
                <a:spcPts val="3249"/>
              </a:lnSpc>
              <a:buFont typeface="Arial"/>
              <a:buChar char="•"/>
            </a:pPr>
            <a:r>
              <a:rPr lang="en-US" sz="2499">
                <a:solidFill>
                  <a:srgbClr val="FFFFFF"/>
                </a:solidFill>
                <a:latin typeface="Open Sauce"/>
              </a:rPr>
              <a:t>Level-setting and knowledge sharing</a:t>
            </a:r>
          </a:p>
          <a:p>
            <a:pPr marL="539749" lvl="1" indent="-269875">
              <a:lnSpc>
                <a:spcPts val="3249"/>
              </a:lnSpc>
              <a:buFont typeface="Arial"/>
              <a:buChar char="•"/>
            </a:pPr>
            <a:r>
              <a:rPr lang="en-US" sz="2499">
                <a:solidFill>
                  <a:srgbClr val="FFFFFF"/>
                </a:solidFill>
                <a:latin typeface="Open Sauce"/>
              </a:rPr>
              <a:t>Culture change and relationship-building</a:t>
            </a:r>
          </a:p>
          <a:p>
            <a:pPr marL="539749" lvl="1" indent="-269875">
              <a:lnSpc>
                <a:spcPts val="3249"/>
              </a:lnSpc>
              <a:buFont typeface="Arial"/>
              <a:buChar char="•"/>
            </a:pPr>
            <a:r>
              <a:rPr lang="en-US" sz="2499">
                <a:solidFill>
                  <a:srgbClr val="FFFFFF"/>
                </a:solidFill>
                <a:latin typeface="Open Sauce"/>
              </a:rPr>
              <a:t>Identified shared priorities to start with</a:t>
            </a:r>
          </a:p>
          <a:p>
            <a:pPr marL="539749" lvl="1" indent="-269875">
              <a:lnSpc>
                <a:spcPts val="3249"/>
              </a:lnSpc>
              <a:buFont typeface="Arial"/>
              <a:buChar char="•"/>
            </a:pPr>
            <a:r>
              <a:rPr lang="en-US" sz="2499">
                <a:solidFill>
                  <a:srgbClr val="FFFFFF"/>
                </a:solidFill>
                <a:latin typeface="Open Sauce"/>
              </a:rPr>
              <a:t>Developed and received approval of the group’s charter</a:t>
            </a:r>
          </a:p>
          <a:p>
            <a:pPr marL="539749" lvl="1" indent="-269875">
              <a:lnSpc>
                <a:spcPts val="3249"/>
              </a:lnSpc>
              <a:buFont typeface="Arial"/>
              <a:buChar char="•"/>
            </a:pPr>
            <a:r>
              <a:rPr lang="en-US" sz="2499">
                <a:solidFill>
                  <a:srgbClr val="FFFFFF"/>
                </a:solidFill>
                <a:latin typeface="Open Sauce"/>
              </a:rPr>
              <a:t>Created subcommittees and workplans</a:t>
            </a:r>
          </a:p>
          <a:p>
            <a:pPr marL="1079499" lvl="2" indent="-359833">
              <a:lnSpc>
                <a:spcPts val="3249"/>
              </a:lnSpc>
              <a:buFont typeface="Arial"/>
              <a:buChar char="⚬"/>
            </a:pPr>
            <a:r>
              <a:rPr lang="en-US" sz="2499">
                <a:solidFill>
                  <a:srgbClr val="FFFFFF"/>
                </a:solidFill>
                <a:latin typeface="Open Sauce"/>
              </a:rPr>
              <a:t>Governance and Oversight</a:t>
            </a:r>
          </a:p>
          <a:p>
            <a:pPr marL="1079499" lvl="2" indent="-359833">
              <a:lnSpc>
                <a:spcPts val="3249"/>
              </a:lnSpc>
              <a:buFont typeface="Arial"/>
              <a:buChar char="⚬"/>
            </a:pPr>
            <a:r>
              <a:rPr lang="en-US" sz="2499">
                <a:solidFill>
                  <a:srgbClr val="FFFFFF"/>
                </a:solidFill>
                <a:latin typeface="Open Sauce"/>
              </a:rPr>
              <a:t>How People Connect to CE (Access)</a:t>
            </a:r>
          </a:p>
          <a:p>
            <a:pPr marL="1079499" lvl="2" indent="-359833">
              <a:lnSpc>
                <a:spcPts val="3249"/>
              </a:lnSpc>
              <a:buFont typeface="Arial"/>
              <a:buChar char="⚬"/>
            </a:pPr>
            <a:r>
              <a:rPr lang="en-US" sz="2499">
                <a:solidFill>
                  <a:srgbClr val="FFFFFF"/>
                </a:solidFill>
                <a:latin typeface="Open Sauce"/>
              </a:rPr>
              <a:t>How We Understand People and How We Identify and Match People to Resources (Assessment, Prioritization, and Referral)</a:t>
            </a:r>
          </a:p>
        </p:txBody>
      </p:sp>
      <p:grpSp>
        <p:nvGrpSpPr>
          <p:cNvPr id="14" name="Group 14"/>
          <p:cNvGrpSpPr/>
          <p:nvPr/>
        </p:nvGrpSpPr>
        <p:grpSpPr>
          <a:xfrm>
            <a:off x="333478" y="6143172"/>
            <a:ext cx="9630490" cy="3569850"/>
            <a:chOff x="0" y="0"/>
            <a:chExt cx="2536425" cy="940207"/>
          </a:xfrm>
        </p:grpSpPr>
        <p:sp>
          <p:nvSpPr>
            <p:cNvPr id="15" name="Freeform 15"/>
            <p:cNvSpPr/>
            <p:nvPr/>
          </p:nvSpPr>
          <p:spPr>
            <a:xfrm>
              <a:off x="0" y="0"/>
              <a:ext cx="2536425" cy="940207"/>
            </a:xfrm>
            <a:custGeom>
              <a:avLst/>
              <a:gdLst/>
              <a:ahLst/>
              <a:cxnLst/>
              <a:rect l="l" t="t" r="r" b="b"/>
              <a:pathLst>
                <a:path w="2536425" h="940207">
                  <a:moveTo>
                    <a:pt x="0" y="0"/>
                  </a:moveTo>
                  <a:lnTo>
                    <a:pt x="2536425" y="0"/>
                  </a:lnTo>
                  <a:lnTo>
                    <a:pt x="2536425" y="940207"/>
                  </a:lnTo>
                  <a:lnTo>
                    <a:pt x="0" y="940207"/>
                  </a:lnTo>
                  <a:close/>
                </a:path>
              </a:pathLst>
            </a:custGeom>
            <a:solidFill>
              <a:srgbClr val="FDFBFB"/>
            </a:solidFill>
            <a:ln w="38100" cap="sq">
              <a:solidFill>
                <a:srgbClr val="000000"/>
              </a:solidFill>
              <a:prstDash val="solid"/>
              <a:miter/>
            </a:ln>
          </p:spPr>
          <p:txBody>
            <a:bodyPr/>
            <a:lstStyle/>
            <a:p>
              <a:endParaRPr lang="en-US"/>
            </a:p>
          </p:txBody>
        </p:sp>
        <p:sp>
          <p:nvSpPr>
            <p:cNvPr id="16" name="TextBox 16"/>
            <p:cNvSpPr txBox="1"/>
            <p:nvPr/>
          </p:nvSpPr>
          <p:spPr>
            <a:xfrm>
              <a:off x="0" y="-9525"/>
              <a:ext cx="2536425" cy="949732"/>
            </a:xfrm>
            <a:prstGeom prst="rect">
              <a:avLst/>
            </a:prstGeom>
          </p:spPr>
          <p:txBody>
            <a:bodyPr lIns="50800" tIns="50800" rIns="50800" bIns="50800" rtlCol="0" anchor="ctr"/>
            <a:lstStyle/>
            <a:p>
              <a:pPr algn="ctr">
                <a:lnSpc>
                  <a:spcPts val="2990"/>
                </a:lnSpc>
              </a:pPr>
              <a:r>
                <a:rPr lang="en-US" sz="2300">
                  <a:solidFill>
                    <a:srgbClr val="000000"/>
                  </a:solidFill>
                  <a:latin typeface="Open Sauce"/>
                </a:rPr>
                <a:t>New </a:t>
              </a:r>
              <a:r>
                <a:rPr lang="en-US" sz="2300">
                  <a:solidFill>
                    <a:srgbClr val="1C5739"/>
                  </a:solidFill>
                  <a:latin typeface="Open Sauce Bold"/>
                </a:rPr>
                <a:t>CE Redesign Implementation Committee (CEIC)</a:t>
              </a:r>
              <a:r>
                <a:rPr lang="en-US" sz="2300">
                  <a:solidFill>
                    <a:srgbClr val="000000"/>
                  </a:solidFill>
                  <a:latin typeface="Open Sauce"/>
                </a:rPr>
                <a:t> to serve as key partner with HSH and the LHCB on oversight of the CE system</a:t>
              </a:r>
            </a:p>
            <a:p>
              <a:pPr algn="ctr">
                <a:lnSpc>
                  <a:spcPts val="2859"/>
                </a:lnSpc>
              </a:pPr>
              <a:endParaRPr lang="en-US" sz="2300">
                <a:solidFill>
                  <a:srgbClr val="000000"/>
                </a:solidFill>
                <a:latin typeface="Open Sauce"/>
              </a:endParaRPr>
            </a:p>
            <a:p>
              <a:pPr marL="431801" lvl="1" indent="-215900">
                <a:lnSpc>
                  <a:spcPts val="2600"/>
                </a:lnSpc>
                <a:buFont typeface="Arial"/>
                <a:buChar char="•"/>
              </a:pPr>
              <a:r>
                <a:rPr lang="en-US" sz="2000">
                  <a:solidFill>
                    <a:srgbClr val="000000"/>
                  </a:solidFill>
                  <a:latin typeface="Open Sauce"/>
                </a:rPr>
                <a:t>24 community members, including LHCB CE chair</a:t>
              </a:r>
            </a:p>
            <a:p>
              <a:pPr marL="431801" lvl="1" indent="-215900">
                <a:lnSpc>
                  <a:spcPts val="2600"/>
                </a:lnSpc>
                <a:buFont typeface="Arial"/>
                <a:buChar char="•"/>
              </a:pPr>
              <a:r>
                <a:rPr lang="en-US" sz="2000">
                  <a:solidFill>
                    <a:srgbClr val="000000"/>
                  </a:solidFill>
                  <a:latin typeface="Open Sauce"/>
                </a:rPr>
                <a:t>4 HSH (CE) staff</a:t>
              </a:r>
            </a:p>
            <a:p>
              <a:pPr marL="431801" lvl="1" indent="-215900">
                <a:lnSpc>
                  <a:spcPts val="2600"/>
                </a:lnSpc>
                <a:buFont typeface="Arial"/>
                <a:buChar char="•"/>
              </a:pPr>
              <a:r>
                <a:rPr lang="en-US" sz="2000">
                  <a:solidFill>
                    <a:srgbClr val="000000"/>
                  </a:solidFill>
                  <a:latin typeface="Open Sauce"/>
                </a:rPr>
                <a:t>1 HSA staff &amp; 1 DPH staff</a:t>
              </a:r>
            </a:p>
            <a:p>
              <a:pPr marL="431801" lvl="1" indent="-215900">
                <a:lnSpc>
                  <a:spcPts val="2600"/>
                </a:lnSpc>
                <a:buFont typeface="Arial"/>
                <a:buChar char="•"/>
              </a:pPr>
              <a:r>
                <a:rPr lang="en-US" sz="2000">
                  <a:solidFill>
                    <a:srgbClr val="000000"/>
                  </a:solidFill>
                  <a:latin typeface="Open Sauce"/>
                </a:rPr>
                <a:t>69% have lived expertise of homelessness</a:t>
              </a:r>
            </a:p>
            <a:p>
              <a:pPr marL="431801" lvl="1" indent="-215900">
                <a:lnSpc>
                  <a:spcPts val="2600"/>
                </a:lnSpc>
                <a:buFont typeface="Arial"/>
                <a:buChar char="•"/>
              </a:pPr>
              <a:r>
                <a:rPr lang="en-US" sz="2000">
                  <a:solidFill>
                    <a:srgbClr val="000000"/>
                  </a:solidFill>
                  <a:latin typeface="Open Sauce"/>
                </a:rPr>
                <a:t>Majority identify as BIPOC, 20% identify as TGNCI, and 37% identify as LGBQ+</a:t>
              </a:r>
            </a:p>
            <a:p>
              <a:pPr marL="431801" lvl="1" indent="-215900">
                <a:lnSpc>
                  <a:spcPts val="2600"/>
                </a:lnSpc>
                <a:buFont typeface="Arial"/>
                <a:buChar char="•"/>
              </a:pPr>
              <a:r>
                <a:rPr lang="en-US" sz="2000">
                  <a:solidFill>
                    <a:srgbClr val="000000"/>
                  </a:solidFill>
                  <a:latin typeface="Open Sauce"/>
                </a:rPr>
                <a:t>PWLE are being compensated</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en-US"/>
          </a:p>
        </p:txBody>
      </p:sp>
      <p:grpSp>
        <p:nvGrpSpPr>
          <p:cNvPr id="3" name="Group 3"/>
          <p:cNvGrpSpPr/>
          <p:nvPr/>
        </p:nvGrpSpPr>
        <p:grpSpPr>
          <a:xfrm>
            <a:off x="0" y="0"/>
            <a:ext cx="18288000" cy="2343294"/>
            <a:chOff x="0" y="0"/>
            <a:chExt cx="4816593" cy="617164"/>
          </a:xfrm>
        </p:grpSpPr>
        <p:sp>
          <p:nvSpPr>
            <p:cNvPr id="4" name="Freeform 4"/>
            <p:cNvSpPr/>
            <p:nvPr/>
          </p:nvSpPr>
          <p:spPr>
            <a:xfrm>
              <a:off x="0" y="0"/>
              <a:ext cx="4816592" cy="617164"/>
            </a:xfrm>
            <a:custGeom>
              <a:avLst/>
              <a:gdLst/>
              <a:ahLst/>
              <a:cxnLst/>
              <a:rect l="l" t="t" r="r" b="b"/>
              <a:pathLst>
                <a:path w="4816592" h="617164">
                  <a:moveTo>
                    <a:pt x="0" y="0"/>
                  </a:moveTo>
                  <a:lnTo>
                    <a:pt x="4816592" y="0"/>
                  </a:lnTo>
                  <a:lnTo>
                    <a:pt x="4816592" y="617164"/>
                  </a:lnTo>
                  <a:lnTo>
                    <a:pt x="0" y="617164"/>
                  </a:lnTo>
                  <a:close/>
                </a:path>
              </a:pathLst>
            </a:custGeom>
            <a:solidFill>
              <a:srgbClr val="1C5739"/>
            </a:solidFill>
          </p:spPr>
          <p:txBody>
            <a:bodyPr/>
            <a:lstStyle/>
            <a:p>
              <a:endParaRPr lang="en-US"/>
            </a:p>
          </p:txBody>
        </p:sp>
        <p:sp>
          <p:nvSpPr>
            <p:cNvPr id="5" name="TextBox 5"/>
            <p:cNvSpPr txBox="1"/>
            <p:nvPr/>
          </p:nvSpPr>
          <p:spPr>
            <a:xfrm>
              <a:off x="0" y="-19050"/>
              <a:ext cx="4816593" cy="636214"/>
            </a:xfrm>
            <a:prstGeom prst="rect">
              <a:avLst/>
            </a:prstGeom>
          </p:spPr>
          <p:txBody>
            <a:bodyPr lIns="50800" tIns="50800" rIns="50800" bIns="50800" rtlCol="0" anchor="ctr"/>
            <a:lstStyle/>
            <a:p>
              <a:pPr algn="ctr">
                <a:lnSpc>
                  <a:spcPts val="2859"/>
                </a:lnSpc>
              </a:pPr>
              <a:endParaRPr/>
            </a:p>
          </p:txBody>
        </p:sp>
      </p:grpSp>
      <p:sp>
        <p:nvSpPr>
          <p:cNvPr id="6" name="TextBox 6"/>
          <p:cNvSpPr txBox="1"/>
          <p:nvPr/>
        </p:nvSpPr>
        <p:spPr>
          <a:xfrm>
            <a:off x="2079086" y="378308"/>
            <a:ext cx="14664472" cy="1615253"/>
          </a:xfrm>
          <a:prstGeom prst="rect">
            <a:avLst/>
          </a:prstGeom>
        </p:spPr>
        <p:txBody>
          <a:bodyPr lIns="0" tIns="0" rIns="0" bIns="0" rtlCol="0" anchor="t">
            <a:spAutoFit/>
          </a:bodyPr>
          <a:lstStyle/>
          <a:p>
            <a:pPr>
              <a:lnSpc>
                <a:spcPts val="5862"/>
              </a:lnSpc>
            </a:pPr>
            <a:r>
              <a:rPr lang="en-US" sz="5921" spc="207">
                <a:solidFill>
                  <a:srgbClr val="FFFFFF"/>
                </a:solidFill>
                <a:latin typeface="Codec Pro ExtraBold"/>
              </a:rPr>
              <a:t>Subcommittee Update</a:t>
            </a:r>
          </a:p>
          <a:p>
            <a:pPr marL="0" lvl="0" indent="0">
              <a:lnSpc>
                <a:spcPts val="5862"/>
              </a:lnSpc>
              <a:spcBef>
                <a:spcPct val="0"/>
              </a:spcBef>
            </a:pPr>
            <a:r>
              <a:rPr lang="en-US" sz="5921" spc="207">
                <a:solidFill>
                  <a:srgbClr val="FFFFFF"/>
                </a:solidFill>
                <a:latin typeface="Codec Pro"/>
              </a:rPr>
              <a:t>Governance &amp; Oversight</a:t>
            </a:r>
          </a:p>
        </p:txBody>
      </p:sp>
      <p:sp>
        <p:nvSpPr>
          <p:cNvPr id="7" name="Freeform 7"/>
          <p:cNvSpPr/>
          <p:nvPr/>
        </p:nvSpPr>
        <p:spPr>
          <a:xfrm>
            <a:off x="-1586068" y="-1808676"/>
            <a:ext cx="3172137" cy="4114800"/>
          </a:xfrm>
          <a:custGeom>
            <a:avLst/>
            <a:gdLst/>
            <a:ahLst/>
            <a:cxnLst/>
            <a:rect l="l" t="t" r="r" b="b"/>
            <a:pathLst>
              <a:path w="3172137" h="4114800">
                <a:moveTo>
                  <a:pt x="0" y="0"/>
                </a:moveTo>
                <a:lnTo>
                  <a:pt x="3172136" y="0"/>
                </a:lnTo>
                <a:lnTo>
                  <a:pt x="317213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6384715" y="-413585"/>
            <a:ext cx="3806571" cy="2083232"/>
          </a:xfrm>
          <a:custGeom>
            <a:avLst/>
            <a:gdLst/>
            <a:ahLst/>
            <a:cxnLst/>
            <a:rect l="l" t="t" r="r" b="b"/>
            <a:pathLst>
              <a:path w="3806571" h="2083232">
                <a:moveTo>
                  <a:pt x="0" y="0"/>
                </a:moveTo>
                <a:lnTo>
                  <a:pt x="3806570" y="0"/>
                </a:lnTo>
                <a:lnTo>
                  <a:pt x="3806570" y="2083233"/>
                </a:lnTo>
                <a:lnTo>
                  <a:pt x="0" y="20832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TextBox 9"/>
          <p:cNvSpPr txBox="1"/>
          <p:nvPr/>
        </p:nvSpPr>
        <p:spPr>
          <a:xfrm>
            <a:off x="577742" y="2679247"/>
            <a:ext cx="8205324" cy="4367530"/>
          </a:xfrm>
          <a:prstGeom prst="rect">
            <a:avLst/>
          </a:prstGeom>
        </p:spPr>
        <p:txBody>
          <a:bodyPr lIns="0" tIns="0" rIns="0" bIns="0" rtlCol="0" anchor="t">
            <a:spAutoFit/>
          </a:bodyPr>
          <a:lstStyle/>
          <a:p>
            <a:pPr>
              <a:lnSpc>
                <a:spcPts val="3639"/>
              </a:lnSpc>
            </a:pPr>
            <a:r>
              <a:rPr lang="en-US" sz="2799" dirty="0">
                <a:solidFill>
                  <a:srgbClr val="1C5739"/>
                </a:solidFill>
                <a:latin typeface="Open Sauce Bold"/>
              </a:rPr>
              <a:t>Key Milestones:</a:t>
            </a:r>
          </a:p>
          <a:p>
            <a:pPr marL="518160" lvl="1" indent="-259080">
              <a:lnSpc>
                <a:spcPts val="3120"/>
              </a:lnSpc>
              <a:buFont typeface="Arial"/>
              <a:buChar char="•"/>
            </a:pPr>
            <a:r>
              <a:rPr lang="en-US" sz="2400" dirty="0">
                <a:solidFill>
                  <a:srgbClr val="000000"/>
                </a:solidFill>
                <a:latin typeface="Open Sauce"/>
              </a:rPr>
              <a:t>Developed group charter in October 2023; approved by the LHCB on December 4, 2023</a:t>
            </a:r>
          </a:p>
          <a:p>
            <a:pPr marL="518160" lvl="1" indent="-259080">
              <a:lnSpc>
                <a:spcPts val="3120"/>
              </a:lnSpc>
              <a:buFont typeface="Arial"/>
              <a:buChar char="•"/>
            </a:pPr>
            <a:r>
              <a:rPr lang="en-US" sz="2400" dirty="0">
                <a:solidFill>
                  <a:srgbClr val="000000"/>
                </a:solidFill>
                <a:latin typeface="Open Sauce"/>
              </a:rPr>
              <a:t>Charter reflects </a:t>
            </a:r>
            <a:r>
              <a:rPr lang="en-US" sz="2400" dirty="0">
                <a:solidFill>
                  <a:srgbClr val="000000"/>
                </a:solidFill>
                <a:latin typeface="Open Sauce Bold"/>
              </a:rPr>
              <a:t>culture change </a:t>
            </a:r>
            <a:r>
              <a:rPr lang="en-US" sz="2400" dirty="0">
                <a:solidFill>
                  <a:srgbClr val="000000"/>
                </a:solidFill>
                <a:latin typeface="Open Sauce"/>
              </a:rPr>
              <a:t>and a new way of working with the community</a:t>
            </a:r>
          </a:p>
          <a:p>
            <a:pPr marL="1036320" lvl="2" indent="-345440">
              <a:lnSpc>
                <a:spcPts val="3120"/>
              </a:lnSpc>
              <a:buFont typeface="Arial"/>
              <a:buChar char="⚬"/>
            </a:pPr>
            <a:r>
              <a:rPr lang="en-US" sz="2400" dirty="0">
                <a:solidFill>
                  <a:srgbClr val="000000"/>
                </a:solidFill>
                <a:latin typeface="Open Sauce"/>
              </a:rPr>
              <a:t>HSH facilitated the conversations, but all decisions were made by the community</a:t>
            </a:r>
          </a:p>
          <a:p>
            <a:pPr marL="1036320" lvl="2" indent="-345440">
              <a:lnSpc>
                <a:spcPts val="3120"/>
              </a:lnSpc>
              <a:buFont typeface="Arial"/>
              <a:buChar char="⚬"/>
            </a:pPr>
            <a:r>
              <a:rPr lang="en-US" sz="2400" dirty="0">
                <a:solidFill>
                  <a:srgbClr val="000000"/>
                </a:solidFill>
                <a:latin typeface="Open Sauce"/>
              </a:rPr>
              <a:t>Community took ownership of the charter and presented it to LHCB CE and LHCB</a:t>
            </a:r>
          </a:p>
          <a:p>
            <a:pPr marL="1036320" lvl="2" indent="-345440">
              <a:lnSpc>
                <a:spcPts val="3120"/>
              </a:lnSpc>
              <a:buFont typeface="Arial"/>
              <a:buChar char="⚬"/>
            </a:pPr>
            <a:r>
              <a:rPr lang="en-US" sz="2400" dirty="0">
                <a:solidFill>
                  <a:srgbClr val="000000"/>
                </a:solidFill>
                <a:latin typeface="Open Sauce"/>
              </a:rPr>
              <a:t>Centered the input of people with lived experience</a:t>
            </a:r>
          </a:p>
        </p:txBody>
      </p:sp>
      <p:grpSp>
        <p:nvGrpSpPr>
          <p:cNvPr id="10" name="Group 10"/>
          <p:cNvGrpSpPr/>
          <p:nvPr/>
        </p:nvGrpSpPr>
        <p:grpSpPr>
          <a:xfrm>
            <a:off x="10480674" y="2717347"/>
            <a:ext cx="7464023" cy="7139431"/>
            <a:chOff x="0" y="0"/>
            <a:chExt cx="1965833" cy="1880344"/>
          </a:xfrm>
        </p:grpSpPr>
        <p:sp>
          <p:nvSpPr>
            <p:cNvPr id="11" name="Freeform 11"/>
            <p:cNvSpPr/>
            <p:nvPr/>
          </p:nvSpPr>
          <p:spPr>
            <a:xfrm>
              <a:off x="0" y="0"/>
              <a:ext cx="1965833" cy="1880344"/>
            </a:xfrm>
            <a:custGeom>
              <a:avLst/>
              <a:gdLst/>
              <a:ahLst/>
              <a:cxnLst/>
              <a:rect l="l" t="t" r="r" b="b"/>
              <a:pathLst>
                <a:path w="1965833" h="1880344">
                  <a:moveTo>
                    <a:pt x="0" y="0"/>
                  </a:moveTo>
                  <a:lnTo>
                    <a:pt x="1965833" y="0"/>
                  </a:lnTo>
                  <a:lnTo>
                    <a:pt x="1965833" y="1880344"/>
                  </a:lnTo>
                  <a:lnTo>
                    <a:pt x="0" y="1880344"/>
                  </a:lnTo>
                  <a:close/>
                </a:path>
              </a:pathLst>
            </a:custGeom>
            <a:solidFill>
              <a:srgbClr val="1C5739"/>
            </a:solidFill>
          </p:spPr>
          <p:txBody>
            <a:bodyPr/>
            <a:lstStyle/>
            <a:p>
              <a:endParaRPr lang="en-US"/>
            </a:p>
          </p:txBody>
        </p:sp>
        <p:sp>
          <p:nvSpPr>
            <p:cNvPr id="12" name="TextBox 12"/>
            <p:cNvSpPr txBox="1"/>
            <p:nvPr/>
          </p:nvSpPr>
          <p:spPr>
            <a:xfrm>
              <a:off x="0" y="-19050"/>
              <a:ext cx="1965833" cy="1899394"/>
            </a:xfrm>
            <a:prstGeom prst="rect">
              <a:avLst/>
            </a:prstGeom>
          </p:spPr>
          <p:txBody>
            <a:bodyPr lIns="50800" tIns="50800" rIns="50800" bIns="50800" rtlCol="0" anchor="ctr"/>
            <a:lstStyle/>
            <a:p>
              <a:pPr algn="ctr">
                <a:lnSpc>
                  <a:spcPts val="2859"/>
                </a:lnSpc>
              </a:pPr>
              <a:endParaRPr/>
            </a:p>
          </p:txBody>
        </p:sp>
      </p:grpSp>
      <p:sp>
        <p:nvSpPr>
          <p:cNvPr id="13" name="TextBox 13"/>
          <p:cNvSpPr txBox="1"/>
          <p:nvPr/>
        </p:nvSpPr>
        <p:spPr>
          <a:xfrm>
            <a:off x="10844986" y="3173340"/>
            <a:ext cx="6735399" cy="6189346"/>
          </a:xfrm>
          <a:prstGeom prst="rect">
            <a:avLst/>
          </a:prstGeom>
        </p:spPr>
        <p:txBody>
          <a:bodyPr lIns="0" tIns="0" rIns="0" bIns="0" rtlCol="0" anchor="t">
            <a:spAutoFit/>
          </a:bodyPr>
          <a:lstStyle/>
          <a:p>
            <a:pPr algn="ctr">
              <a:lnSpc>
                <a:spcPts val="3639"/>
              </a:lnSpc>
            </a:pPr>
            <a:r>
              <a:rPr lang="en-US" sz="2799">
                <a:solidFill>
                  <a:srgbClr val="FFFFFF"/>
                </a:solidFill>
                <a:latin typeface="Open Sauce Bold"/>
              </a:rPr>
              <a:t>Charter Highlights: Shared Power and Decision Making</a:t>
            </a:r>
          </a:p>
          <a:p>
            <a:pPr>
              <a:lnSpc>
                <a:spcPts val="3249"/>
              </a:lnSpc>
            </a:pPr>
            <a:endParaRPr lang="en-US" sz="2799">
              <a:solidFill>
                <a:srgbClr val="FFFFFF"/>
              </a:solidFill>
              <a:latin typeface="Open Sauce Bold"/>
            </a:endParaRPr>
          </a:p>
          <a:p>
            <a:pPr marL="431801" lvl="1" indent="-215900">
              <a:lnSpc>
                <a:spcPts val="2600"/>
              </a:lnSpc>
              <a:buFont typeface="Arial"/>
              <a:buChar char="•"/>
            </a:pPr>
            <a:r>
              <a:rPr lang="en-US" sz="2000">
                <a:solidFill>
                  <a:srgbClr val="FFFFFF"/>
                </a:solidFill>
                <a:latin typeface="Open Sauce"/>
              </a:rPr>
              <a:t>In line with the federal regulations, the CEIC will have decision-making authority over CE </a:t>
            </a:r>
            <a:r>
              <a:rPr lang="en-US" sz="2000">
                <a:solidFill>
                  <a:srgbClr val="FFFFFF"/>
                </a:solidFill>
                <a:latin typeface="Open Sauce Bold"/>
              </a:rPr>
              <a:t>policy</a:t>
            </a:r>
            <a:r>
              <a:rPr lang="en-US" sz="2000">
                <a:solidFill>
                  <a:srgbClr val="FFFFFF"/>
                </a:solidFill>
                <a:latin typeface="Open Sauce"/>
              </a:rPr>
              <a:t>; HSH will continue to have authority over CE operations</a:t>
            </a:r>
          </a:p>
          <a:p>
            <a:pPr marL="431801" lvl="1" indent="-215900">
              <a:lnSpc>
                <a:spcPts val="2600"/>
              </a:lnSpc>
              <a:buFont typeface="Arial"/>
              <a:buChar char="•"/>
            </a:pPr>
            <a:r>
              <a:rPr lang="en-US" sz="2000">
                <a:solidFill>
                  <a:srgbClr val="FFFFFF"/>
                </a:solidFill>
                <a:latin typeface="Open Sauce"/>
              </a:rPr>
              <a:t>CEIC will play key role in CE continuous quality improvement, including reviewing performance benchmarks and recommending improvements</a:t>
            </a:r>
          </a:p>
          <a:p>
            <a:pPr marL="431801" lvl="1" indent="-215900">
              <a:lnSpc>
                <a:spcPts val="2600"/>
              </a:lnSpc>
              <a:buFont typeface="Arial"/>
              <a:buChar char="•"/>
            </a:pPr>
            <a:r>
              <a:rPr lang="en-US" sz="2000">
                <a:solidFill>
                  <a:srgbClr val="FFFFFF"/>
                </a:solidFill>
                <a:latin typeface="Open Sauce"/>
              </a:rPr>
              <a:t>CEIC will be an ongoing body</a:t>
            </a:r>
          </a:p>
          <a:p>
            <a:pPr marL="863601" lvl="2" indent="-287867">
              <a:lnSpc>
                <a:spcPts val="2600"/>
              </a:lnSpc>
              <a:buFont typeface="Arial"/>
              <a:buChar char="⚬"/>
            </a:pPr>
            <a:r>
              <a:rPr lang="en-US" sz="2000">
                <a:solidFill>
                  <a:srgbClr val="FFFFFF"/>
                </a:solidFill>
                <a:latin typeface="Open Sauce"/>
              </a:rPr>
              <a:t>Members will serve for at least 2 years</a:t>
            </a:r>
          </a:p>
          <a:p>
            <a:pPr marL="431801" lvl="1" indent="-215900">
              <a:lnSpc>
                <a:spcPts val="2600"/>
              </a:lnSpc>
              <a:buFont typeface="Arial"/>
              <a:buChar char="•"/>
            </a:pPr>
            <a:r>
              <a:rPr lang="en-US" sz="2000">
                <a:solidFill>
                  <a:srgbClr val="FFFFFF"/>
                </a:solidFill>
                <a:latin typeface="Open Sauce"/>
              </a:rPr>
              <a:t>CEIC will be led by the community, in collaboration with HSH and other City departments</a:t>
            </a:r>
          </a:p>
          <a:p>
            <a:pPr marL="863601" lvl="2" indent="-287867">
              <a:lnSpc>
                <a:spcPts val="2600"/>
              </a:lnSpc>
              <a:buFont typeface="Arial"/>
              <a:buChar char="⚬"/>
            </a:pPr>
            <a:r>
              <a:rPr lang="en-US" sz="2000">
                <a:solidFill>
                  <a:srgbClr val="FFFFFF"/>
                </a:solidFill>
                <a:latin typeface="Open Sauce"/>
              </a:rPr>
              <a:t>CEIC will elect their own co-chairs</a:t>
            </a:r>
          </a:p>
          <a:p>
            <a:pPr marL="431801" lvl="1" indent="-215900">
              <a:lnSpc>
                <a:spcPts val="2600"/>
              </a:lnSpc>
              <a:buFont typeface="Arial"/>
              <a:buChar char="•"/>
            </a:pPr>
            <a:r>
              <a:rPr lang="en-US" sz="2000">
                <a:solidFill>
                  <a:srgbClr val="FFFFFF"/>
                </a:solidFill>
                <a:latin typeface="Open Sauce"/>
              </a:rPr>
              <a:t>Group aims to operate by consensus</a:t>
            </a:r>
          </a:p>
          <a:p>
            <a:pPr marL="863601" lvl="2" indent="-287867">
              <a:lnSpc>
                <a:spcPts val="2600"/>
              </a:lnSpc>
              <a:buFont typeface="Arial"/>
              <a:buChar char="⚬"/>
            </a:pPr>
            <a:r>
              <a:rPr lang="en-US" sz="2000">
                <a:solidFill>
                  <a:srgbClr val="FFFFFF"/>
                </a:solidFill>
                <a:latin typeface="Open Sauce"/>
              </a:rPr>
              <a:t>If voting is needed, HSH as a whole will receive one vote</a:t>
            </a:r>
          </a:p>
        </p:txBody>
      </p:sp>
      <p:grpSp>
        <p:nvGrpSpPr>
          <p:cNvPr id="14" name="Group 14"/>
          <p:cNvGrpSpPr/>
          <p:nvPr/>
        </p:nvGrpSpPr>
        <p:grpSpPr>
          <a:xfrm>
            <a:off x="333478" y="7418252"/>
            <a:ext cx="9630490" cy="2540089"/>
            <a:chOff x="0" y="0"/>
            <a:chExt cx="2536425" cy="668995"/>
          </a:xfrm>
        </p:grpSpPr>
        <p:sp>
          <p:nvSpPr>
            <p:cNvPr id="15" name="Freeform 15"/>
            <p:cNvSpPr/>
            <p:nvPr/>
          </p:nvSpPr>
          <p:spPr>
            <a:xfrm>
              <a:off x="0" y="0"/>
              <a:ext cx="2536425" cy="668995"/>
            </a:xfrm>
            <a:custGeom>
              <a:avLst/>
              <a:gdLst/>
              <a:ahLst/>
              <a:cxnLst/>
              <a:rect l="l" t="t" r="r" b="b"/>
              <a:pathLst>
                <a:path w="2536425" h="668995">
                  <a:moveTo>
                    <a:pt x="0" y="0"/>
                  </a:moveTo>
                  <a:lnTo>
                    <a:pt x="2536425" y="0"/>
                  </a:lnTo>
                  <a:lnTo>
                    <a:pt x="2536425" y="668995"/>
                  </a:lnTo>
                  <a:lnTo>
                    <a:pt x="0" y="668995"/>
                  </a:lnTo>
                  <a:close/>
                </a:path>
              </a:pathLst>
            </a:custGeom>
            <a:solidFill>
              <a:srgbClr val="FDFBFB"/>
            </a:solidFill>
            <a:ln w="38100" cap="sq">
              <a:solidFill>
                <a:srgbClr val="000000"/>
              </a:solidFill>
              <a:prstDash val="solid"/>
              <a:miter/>
            </a:ln>
          </p:spPr>
          <p:txBody>
            <a:bodyPr/>
            <a:lstStyle/>
            <a:p>
              <a:endParaRPr lang="en-US"/>
            </a:p>
          </p:txBody>
        </p:sp>
        <p:sp>
          <p:nvSpPr>
            <p:cNvPr id="16" name="TextBox 16"/>
            <p:cNvSpPr txBox="1"/>
            <p:nvPr/>
          </p:nvSpPr>
          <p:spPr>
            <a:xfrm>
              <a:off x="0" y="-19050"/>
              <a:ext cx="2536425" cy="688045"/>
            </a:xfrm>
            <a:prstGeom prst="rect">
              <a:avLst/>
            </a:prstGeom>
          </p:spPr>
          <p:txBody>
            <a:bodyPr lIns="50800" tIns="50800" rIns="50800" bIns="50800" rtlCol="0" anchor="ctr"/>
            <a:lstStyle/>
            <a:p>
              <a:pPr algn="ctr">
                <a:lnSpc>
                  <a:spcPts val="2859"/>
                </a:lnSpc>
              </a:pPr>
              <a:r>
                <a:rPr lang="en-US" sz="2199" dirty="0">
                  <a:solidFill>
                    <a:srgbClr val="000000"/>
                  </a:solidFill>
                  <a:latin typeface="Open Sauce Bold"/>
                </a:rPr>
                <a:t>Current Work</a:t>
              </a:r>
            </a:p>
            <a:p>
              <a:pPr algn="ctr">
                <a:lnSpc>
                  <a:spcPts val="2859"/>
                </a:lnSpc>
              </a:pPr>
              <a:endParaRPr lang="en-US" sz="2199" dirty="0">
                <a:solidFill>
                  <a:srgbClr val="000000"/>
                </a:solidFill>
                <a:latin typeface="Open Sauce Bold"/>
              </a:endParaRPr>
            </a:p>
            <a:p>
              <a:pPr marL="431801" lvl="1" indent="-215900">
                <a:lnSpc>
                  <a:spcPts val="2600"/>
                </a:lnSpc>
                <a:buFont typeface="Arial"/>
                <a:buChar char="•"/>
              </a:pPr>
              <a:r>
                <a:rPr lang="en-US" sz="2000" dirty="0">
                  <a:solidFill>
                    <a:srgbClr val="000000"/>
                  </a:solidFill>
                  <a:latin typeface="Open Sauce"/>
                </a:rPr>
                <a:t>Developing a CE vision, mission, and values</a:t>
              </a:r>
            </a:p>
            <a:p>
              <a:pPr marL="431801" lvl="1" indent="-215900">
                <a:lnSpc>
                  <a:spcPts val="2600"/>
                </a:lnSpc>
                <a:buFont typeface="Arial"/>
                <a:buChar char="•"/>
              </a:pPr>
              <a:r>
                <a:rPr lang="en-US" sz="2000" dirty="0">
                  <a:solidFill>
                    <a:srgbClr val="000000"/>
                  </a:solidFill>
                  <a:latin typeface="Open Sauce"/>
                </a:rPr>
                <a:t>Developing a draft Client Bill of Rights, with community input</a:t>
              </a:r>
            </a:p>
            <a:p>
              <a:pPr marL="431801" lvl="1" indent="-215900">
                <a:lnSpc>
                  <a:spcPts val="2600"/>
                </a:lnSpc>
                <a:buFont typeface="Arial"/>
                <a:buChar char="•"/>
              </a:pPr>
              <a:r>
                <a:rPr lang="en-US" sz="2000" dirty="0">
                  <a:solidFill>
                    <a:srgbClr val="000000"/>
                  </a:solidFill>
                  <a:latin typeface="Open Sauce"/>
                </a:rPr>
                <a:t>Creating an accompanying document to the charter with more specific HSH vs. Committee responsibilities</a:t>
              </a:r>
            </a:p>
            <a:p>
              <a:pPr marL="431801" lvl="1" indent="-215900">
                <a:lnSpc>
                  <a:spcPts val="2600"/>
                </a:lnSpc>
                <a:buFont typeface="Arial"/>
                <a:buChar char="•"/>
              </a:pPr>
              <a:r>
                <a:rPr lang="en-US" sz="2000" dirty="0">
                  <a:solidFill>
                    <a:srgbClr val="000000"/>
                  </a:solidFill>
                  <a:latin typeface="Open Sauce"/>
                </a:rPr>
                <a:t>(Future Work): Establishing a monitoring committee to hear grievances</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en-US"/>
          </a:p>
        </p:txBody>
      </p:sp>
      <p:grpSp>
        <p:nvGrpSpPr>
          <p:cNvPr id="3" name="Group 3"/>
          <p:cNvGrpSpPr/>
          <p:nvPr/>
        </p:nvGrpSpPr>
        <p:grpSpPr>
          <a:xfrm>
            <a:off x="0" y="0"/>
            <a:ext cx="18288000" cy="2343294"/>
            <a:chOff x="0" y="0"/>
            <a:chExt cx="4816593" cy="617164"/>
          </a:xfrm>
        </p:grpSpPr>
        <p:sp>
          <p:nvSpPr>
            <p:cNvPr id="4" name="Freeform 4"/>
            <p:cNvSpPr/>
            <p:nvPr/>
          </p:nvSpPr>
          <p:spPr>
            <a:xfrm>
              <a:off x="0" y="0"/>
              <a:ext cx="4816592" cy="617164"/>
            </a:xfrm>
            <a:custGeom>
              <a:avLst/>
              <a:gdLst/>
              <a:ahLst/>
              <a:cxnLst/>
              <a:rect l="l" t="t" r="r" b="b"/>
              <a:pathLst>
                <a:path w="4816592" h="617164">
                  <a:moveTo>
                    <a:pt x="0" y="0"/>
                  </a:moveTo>
                  <a:lnTo>
                    <a:pt x="4816592" y="0"/>
                  </a:lnTo>
                  <a:lnTo>
                    <a:pt x="4816592" y="617164"/>
                  </a:lnTo>
                  <a:lnTo>
                    <a:pt x="0" y="617164"/>
                  </a:lnTo>
                  <a:close/>
                </a:path>
              </a:pathLst>
            </a:custGeom>
            <a:solidFill>
              <a:srgbClr val="1C5739"/>
            </a:solidFill>
          </p:spPr>
          <p:txBody>
            <a:bodyPr/>
            <a:lstStyle/>
            <a:p>
              <a:endParaRPr lang="en-US"/>
            </a:p>
          </p:txBody>
        </p:sp>
        <p:sp>
          <p:nvSpPr>
            <p:cNvPr id="5" name="TextBox 5"/>
            <p:cNvSpPr txBox="1"/>
            <p:nvPr/>
          </p:nvSpPr>
          <p:spPr>
            <a:xfrm>
              <a:off x="0" y="-19050"/>
              <a:ext cx="4816593" cy="636214"/>
            </a:xfrm>
            <a:prstGeom prst="rect">
              <a:avLst/>
            </a:prstGeom>
          </p:spPr>
          <p:txBody>
            <a:bodyPr lIns="50800" tIns="50800" rIns="50800" bIns="50800" rtlCol="0" anchor="ctr"/>
            <a:lstStyle/>
            <a:p>
              <a:pPr algn="ctr">
                <a:lnSpc>
                  <a:spcPts val="2859"/>
                </a:lnSpc>
              </a:pPr>
              <a:endParaRPr/>
            </a:p>
          </p:txBody>
        </p:sp>
      </p:grpSp>
      <p:sp>
        <p:nvSpPr>
          <p:cNvPr id="6" name="TextBox 6"/>
          <p:cNvSpPr txBox="1"/>
          <p:nvPr/>
        </p:nvSpPr>
        <p:spPr>
          <a:xfrm>
            <a:off x="2057400" y="119787"/>
            <a:ext cx="14664472" cy="2269852"/>
          </a:xfrm>
          <a:prstGeom prst="rect">
            <a:avLst/>
          </a:prstGeom>
        </p:spPr>
        <p:txBody>
          <a:bodyPr lIns="0" tIns="0" rIns="0" bIns="0" rtlCol="0" anchor="t">
            <a:spAutoFit/>
          </a:bodyPr>
          <a:lstStyle/>
          <a:p>
            <a:pPr>
              <a:lnSpc>
                <a:spcPts val="5862"/>
              </a:lnSpc>
            </a:pPr>
            <a:r>
              <a:rPr lang="en-US" sz="5921" spc="207" dirty="0">
                <a:solidFill>
                  <a:srgbClr val="FFFFFF"/>
                </a:solidFill>
                <a:latin typeface="Codec Pro ExtraBold"/>
              </a:rPr>
              <a:t>Subcommittee Update</a:t>
            </a:r>
          </a:p>
          <a:p>
            <a:pPr marL="0" lvl="0" indent="0">
              <a:lnSpc>
                <a:spcPts val="5862"/>
              </a:lnSpc>
              <a:spcBef>
                <a:spcPct val="0"/>
              </a:spcBef>
            </a:pPr>
            <a:r>
              <a:rPr lang="en-US" sz="5921" spc="207" dirty="0">
                <a:solidFill>
                  <a:srgbClr val="FFFFFF"/>
                </a:solidFill>
                <a:latin typeface="Codec Pro"/>
              </a:rPr>
              <a:t>How People Connect to CE: </a:t>
            </a:r>
            <a:r>
              <a:rPr lang="en-US" sz="5921" i="1" spc="207" dirty="0">
                <a:solidFill>
                  <a:srgbClr val="FFFFFF"/>
                </a:solidFill>
                <a:latin typeface="Codec Pro"/>
              </a:rPr>
              <a:t>Radical Hospitality</a:t>
            </a:r>
          </a:p>
        </p:txBody>
      </p:sp>
      <p:sp>
        <p:nvSpPr>
          <p:cNvPr id="7" name="Freeform 7"/>
          <p:cNvSpPr/>
          <p:nvPr/>
        </p:nvSpPr>
        <p:spPr>
          <a:xfrm>
            <a:off x="-1586068" y="-1808676"/>
            <a:ext cx="3172137" cy="4114800"/>
          </a:xfrm>
          <a:custGeom>
            <a:avLst/>
            <a:gdLst/>
            <a:ahLst/>
            <a:cxnLst/>
            <a:rect l="l" t="t" r="r" b="b"/>
            <a:pathLst>
              <a:path w="3172137" h="4114800">
                <a:moveTo>
                  <a:pt x="0" y="0"/>
                </a:moveTo>
                <a:lnTo>
                  <a:pt x="3172136" y="0"/>
                </a:lnTo>
                <a:lnTo>
                  <a:pt x="317213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6384715" y="-413585"/>
            <a:ext cx="3806571" cy="2083232"/>
          </a:xfrm>
          <a:custGeom>
            <a:avLst/>
            <a:gdLst/>
            <a:ahLst/>
            <a:cxnLst/>
            <a:rect l="l" t="t" r="r" b="b"/>
            <a:pathLst>
              <a:path w="3806571" h="2083232">
                <a:moveTo>
                  <a:pt x="0" y="0"/>
                </a:moveTo>
                <a:lnTo>
                  <a:pt x="3806570" y="0"/>
                </a:lnTo>
                <a:lnTo>
                  <a:pt x="3806570" y="2083233"/>
                </a:lnTo>
                <a:lnTo>
                  <a:pt x="0" y="20832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TextBox 9"/>
          <p:cNvSpPr txBox="1"/>
          <p:nvPr/>
        </p:nvSpPr>
        <p:spPr>
          <a:xfrm>
            <a:off x="577742" y="2679247"/>
            <a:ext cx="9370142" cy="5539105"/>
          </a:xfrm>
          <a:prstGeom prst="rect">
            <a:avLst/>
          </a:prstGeom>
        </p:spPr>
        <p:txBody>
          <a:bodyPr lIns="0" tIns="0" rIns="0" bIns="0" rtlCol="0" anchor="t">
            <a:spAutoFit/>
          </a:bodyPr>
          <a:lstStyle/>
          <a:p>
            <a:pPr>
              <a:lnSpc>
                <a:spcPts val="3639"/>
              </a:lnSpc>
            </a:pPr>
            <a:r>
              <a:rPr lang="en-US" sz="2799">
                <a:solidFill>
                  <a:srgbClr val="1C5739"/>
                </a:solidFill>
                <a:latin typeface="Open Sauce Bold"/>
              </a:rPr>
              <a:t>Current Work Underway:</a:t>
            </a:r>
          </a:p>
          <a:p>
            <a:pPr marL="518160" lvl="1" indent="-259080">
              <a:lnSpc>
                <a:spcPts val="3120"/>
              </a:lnSpc>
              <a:buFont typeface="Arial"/>
              <a:buChar char="•"/>
            </a:pPr>
            <a:r>
              <a:rPr lang="en-US" sz="2400">
                <a:solidFill>
                  <a:srgbClr val="000000"/>
                </a:solidFill>
                <a:latin typeface="Open Sauce"/>
              </a:rPr>
              <a:t>Establish standardized training requirements, job shadowing, curriculum, technical assistance, and professional development opportunities for all CE staff providers</a:t>
            </a:r>
          </a:p>
          <a:p>
            <a:pPr marL="518160" lvl="1" indent="-259080">
              <a:lnSpc>
                <a:spcPts val="3120"/>
              </a:lnSpc>
              <a:buFont typeface="Arial"/>
              <a:buChar char="•"/>
            </a:pPr>
            <a:r>
              <a:rPr lang="en-US" sz="2400">
                <a:solidFill>
                  <a:srgbClr val="000000"/>
                </a:solidFill>
                <a:latin typeface="Open Sauce"/>
              </a:rPr>
              <a:t>Set Access Point expectations for RFPs</a:t>
            </a:r>
          </a:p>
          <a:p>
            <a:pPr marL="1036320" lvl="2" indent="-345440">
              <a:lnSpc>
                <a:spcPts val="3120"/>
              </a:lnSpc>
              <a:buFont typeface="Arial"/>
              <a:buChar char="⚬"/>
            </a:pPr>
            <a:r>
              <a:rPr lang="en-US" sz="2400">
                <a:solidFill>
                  <a:srgbClr val="000000"/>
                </a:solidFill>
                <a:latin typeface="Open Sauce"/>
              </a:rPr>
              <a:t>Define “no wrong door”</a:t>
            </a:r>
          </a:p>
          <a:p>
            <a:pPr marL="1036320" lvl="2" indent="-345440">
              <a:lnSpc>
                <a:spcPts val="3120"/>
              </a:lnSpc>
              <a:buFont typeface="Arial"/>
              <a:buChar char="⚬"/>
            </a:pPr>
            <a:r>
              <a:rPr lang="en-US" sz="2400">
                <a:solidFill>
                  <a:srgbClr val="000000"/>
                </a:solidFill>
                <a:latin typeface="Open Sauce"/>
              </a:rPr>
              <a:t>Figure out how subpopulations will be served and whether there will be specific Access Points for specific subpopulations</a:t>
            </a:r>
          </a:p>
          <a:p>
            <a:pPr marL="1036320" lvl="2" indent="-345440">
              <a:lnSpc>
                <a:spcPts val="3120"/>
              </a:lnSpc>
              <a:buFont typeface="Arial"/>
              <a:buChar char="⚬"/>
            </a:pPr>
            <a:r>
              <a:rPr lang="en-US" sz="2400">
                <a:solidFill>
                  <a:srgbClr val="000000"/>
                </a:solidFill>
                <a:latin typeface="Open Sauce"/>
              </a:rPr>
              <a:t>Discuss possibility of geographic availability/more options for Access Points</a:t>
            </a:r>
          </a:p>
          <a:p>
            <a:pPr marL="518160" lvl="1" indent="-259080">
              <a:lnSpc>
                <a:spcPts val="3120"/>
              </a:lnSpc>
              <a:buFont typeface="Arial"/>
              <a:buChar char="•"/>
            </a:pPr>
            <a:r>
              <a:rPr lang="en-US" sz="2400">
                <a:solidFill>
                  <a:srgbClr val="000000"/>
                </a:solidFill>
                <a:latin typeface="Open Sauce"/>
              </a:rPr>
              <a:t>Understand current Access Point landscape (e.g., services and training provided, staff supports, pay structures, etc.)</a:t>
            </a:r>
          </a:p>
        </p:txBody>
      </p:sp>
      <p:grpSp>
        <p:nvGrpSpPr>
          <p:cNvPr id="10" name="Group 10"/>
          <p:cNvGrpSpPr/>
          <p:nvPr/>
        </p:nvGrpSpPr>
        <p:grpSpPr>
          <a:xfrm>
            <a:off x="10480674" y="2717347"/>
            <a:ext cx="7464023" cy="5327493"/>
            <a:chOff x="0" y="0"/>
            <a:chExt cx="1965833" cy="1403126"/>
          </a:xfrm>
        </p:grpSpPr>
        <p:sp>
          <p:nvSpPr>
            <p:cNvPr id="11" name="Freeform 11"/>
            <p:cNvSpPr/>
            <p:nvPr/>
          </p:nvSpPr>
          <p:spPr>
            <a:xfrm>
              <a:off x="0" y="0"/>
              <a:ext cx="1965833" cy="1403126"/>
            </a:xfrm>
            <a:custGeom>
              <a:avLst/>
              <a:gdLst/>
              <a:ahLst/>
              <a:cxnLst/>
              <a:rect l="l" t="t" r="r" b="b"/>
              <a:pathLst>
                <a:path w="1965833" h="1403126">
                  <a:moveTo>
                    <a:pt x="0" y="0"/>
                  </a:moveTo>
                  <a:lnTo>
                    <a:pt x="1965833" y="0"/>
                  </a:lnTo>
                  <a:lnTo>
                    <a:pt x="1965833" y="1403126"/>
                  </a:lnTo>
                  <a:lnTo>
                    <a:pt x="0" y="1403126"/>
                  </a:lnTo>
                  <a:close/>
                </a:path>
              </a:pathLst>
            </a:custGeom>
            <a:solidFill>
              <a:srgbClr val="1C5739"/>
            </a:solidFill>
          </p:spPr>
          <p:txBody>
            <a:bodyPr/>
            <a:lstStyle/>
            <a:p>
              <a:endParaRPr lang="en-US"/>
            </a:p>
          </p:txBody>
        </p:sp>
        <p:sp>
          <p:nvSpPr>
            <p:cNvPr id="12" name="TextBox 12"/>
            <p:cNvSpPr txBox="1"/>
            <p:nvPr/>
          </p:nvSpPr>
          <p:spPr>
            <a:xfrm>
              <a:off x="0" y="-19050"/>
              <a:ext cx="1965833" cy="1422176"/>
            </a:xfrm>
            <a:prstGeom prst="rect">
              <a:avLst/>
            </a:prstGeom>
          </p:spPr>
          <p:txBody>
            <a:bodyPr lIns="50800" tIns="50800" rIns="50800" bIns="50800" rtlCol="0" anchor="ctr"/>
            <a:lstStyle/>
            <a:p>
              <a:pPr algn="ctr">
                <a:lnSpc>
                  <a:spcPts val="2859"/>
                </a:lnSpc>
              </a:pPr>
              <a:endParaRPr/>
            </a:p>
          </p:txBody>
        </p:sp>
      </p:grpSp>
      <p:sp>
        <p:nvSpPr>
          <p:cNvPr id="13" name="TextBox 13"/>
          <p:cNvSpPr txBox="1"/>
          <p:nvPr/>
        </p:nvSpPr>
        <p:spPr>
          <a:xfrm>
            <a:off x="10844986" y="3015967"/>
            <a:ext cx="6735399" cy="4386580"/>
          </a:xfrm>
          <a:prstGeom prst="rect">
            <a:avLst/>
          </a:prstGeom>
        </p:spPr>
        <p:txBody>
          <a:bodyPr lIns="0" tIns="0" rIns="0" bIns="0" rtlCol="0" anchor="t">
            <a:spAutoFit/>
          </a:bodyPr>
          <a:lstStyle/>
          <a:p>
            <a:pPr algn="ctr">
              <a:lnSpc>
                <a:spcPts val="3639"/>
              </a:lnSpc>
            </a:pPr>
            <a:r>
              <a:rPr lang="en-US" sz="2799">
                <a:solidFill>
                  <a:srgbClr val="FFFFFF"/>
                </a:solidFill>
                <a:latin typeface="Open Sauce Bold"/>
              </a:rPr>
              <a:t>Longer-Term Work (in 1-2 Years)</a:t>
            </a:r>
          </a:p>
          <a:p>
            <a:pPr>
              <a:lnSpc>
                <a:spcPts val="3249"/>
              </a:lnSpc>
            </a:pPr>
            <a:endParaRPr lang="en-US" sz="2799">
              <a:solidFill>
                <a:srgbClr val="FFFFFF"/>
              </a:solidFill>
              <a:latin typeface="Open Sauce Bold"/>
            </a:endParaRPr>
          </a:p>
          <a:p>
            <a:pPr marL="518158" lvl="1" indent="-259079">
              <a:lnSpc>
                <a:spcPts val="3119"/>
              </a:lnSpc>
              <a:buFont typeface="Arial"/>
              <a:buChar char="•"/>
            </a:pPr>
            <a:r>
              <a:rPr lang="en-US" sz="2399">
                <a:solidFill>
                  <a:srgbClr val="FFFFFF"/>
                </a:solidFill>
                <a:latin typeface="Open Sauce"/>
              </a:rPr>
              <a:t>Establish new training content areas</a:t>
            </a:r>
          </a:p>
          <a:p>
            <a:pPr marL="518158" lvl="1" indent="-259079">
              <a:lnSpc>
                <a:spcPts val="3119"/>
              </a:lnSpc>
              <a:buFont typeface="Arial"/>
              <a:buChar char="•"/>
            </a:pPr>
            <a:r>
              <a:rPr lang="en-US" sz="2399">
                <a:solidFill>
                  <a:srgbClr val="FFFFFF"/>
                </a:solidFill>
                <a:latin typeface="Open Sauce"/>
              </a:rPr>
              <a:t>Establish a peer training program for people with lived experience to work at Access Points, train Access Point staff, and ensure staff are representative of people served</a:t>
            </a:r>
          </a:p>
          <a:p>
            <a:pPr marL="518158" lvl="1" indent="-259079">
              <a:lnSpc>
                <a:spcPts val="3119"/>
              </a:lnSpc>
              <a:buFont typeface="Arial"/>
              <a:buChar char="•"/>
            </a:pPr>
            <a:r>
              <a:rPr lang="en-US" sz="2399">
                <a:solidFill>
                  <a:srgbClr val="FFFFFF"/>
                </a:solidFill>
                <a:latin typeface="Open Sauce"/>
              </a:rPr>
              <a:t>Increase staffing, support strategies, and salaries and set baseline expectations to prevent burnout and compassion fatigue</a:t>
            </a:r>
          </a:p>
        </p:txBody>
      </p:sp>
      <p:grpSp>
        <p:nvGrpSpPr>
          <p:cNvPr id="14" name="Group 14"/>
          <p:cNvGrpSpPr/>
          <p:nvPr/>
        </p:nvGrpSpPr>
        <p:grpSpPr>
          <a:xfrm>
            <a:off x="577742" y="8627927"/>
            <a:ext cx="17366955" cy="1244689"/>
            <a:chOff x="0" y="0"/>
            <a:chExt cx="4574013" cy="327819"/>
          </a:xfrm>
        </p:grpSpPr>
        <p:sp>
          <p:nvSpPr>
            <p:cNvPr id="15" name="Freeform 15"/>
            <p:cNvSpPr/>
            <p:nvPr/>
          </p:nvSpPr>
          <p:spPr>
            <a:xfrm>
              <a:off x="0" y="0"/>
              <a:ext cx="4574013" cy="327819"/>
            </a:xfrm>
            <a:custGeom>
              <a:avLst/>
              <a:gdLst/>
              <a:ahLst/>
              <a:cxnLst/>
              <a:rect l="l" t="t" r="r" b="b"/>
              <a:pathLst>
                <a:path w="4574013" h="327819">
                  <a:moveTo>
                    <a:pt x="0" y="0"/>
                  </a:moveTo>
                  <a:lnTo>
                    <a:pt x="4574013" y="0"/>
                  </a:lnTo>
                  <a:lnTo>
                    <a:pt x="4574013" y="327819"/>
                  </a:lnTo>
                  <a:lnTo>
                    <a:pt x="0" y="327819"/>
                  </a:lnTo>
                  <a:close/>
                </a:path>
              </a:pathLst>
            </a:custGeom>
            <a:solidFill>
              <a:srgbClr val="FDFBFB"/>
            </a:solidFill>
            <a:ln w="38100" cap="sq">
              <a:solidFill>
                <a:srgbClr val="000000"/>
              </a:solidFill>
              <a:prstDash val="solid"/>
              <a:miter/>
            </a:ln>
          </p:spPr>
          <p:txBody>
            <a:bodyPr/>
            <a:lstStyle/>
            <a:p>
              <a:endParaRPr lang="en-US"/>
            </a:p>
          </p:txBody>
        </p:sp>
        <p:sp>
          <p:nvSpPr>
            <p:cNvPr id="16" name="TextBox 16"/>
            <p:cNvSpPr txBox="1"/>
            <p:nvPr/>
          </p:nvSpPr>
          <p:spPr>
            <a:xfrm>
              <a:off x="0" y="-19050"/>
              <a:ext cx="4574013" cy="346869"/>
            </a:xfrm>
            <a:prstGeom prst="rect">
              <a:avLst/>
            </a:prstGeom>
          </p:spPr>
          <p:txBody>
            <a:bodyPr lIns="50800" tIns="50800" rIns="50800" bIns="50800" rtlCol="0" anchor="ctr"/>
            <a:lstStyle/>
            <a:p>
              <a:pPr>
                <a:lnSpc>
                  <a:spcPts val="2859"/>
                </a:lnSpc>
              </a:pPr>
              <a:r>
                <a:rPr lang="en-US" sz="2199">
                  <a:solidFill>
                    <a:srgbClr val="000000"/>
                  </a:solidFill>
                  <a:latin typeface="Open Sauce"/>
                </a:rPr>
                <a:t>Future work includes creating more diverse Access Points with expanded access, establishing CE messaging, and creating a quality experience at Access Points</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33425</TotalTime>
  <Words>1840</Words>
  <Application>Microsoft Macintosh PowerPoint</Application>
  <PresentationFormat>Custom</PresentationFormat>
  <Paragraphs>207</Paragraphs>
  <Slides>12</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Codec Pro</vt:lpstr>
      <vt:lpstr>Arial</vt:lpstr>
      <vt:lpstr>Codec Pro ExtraBold</vt:lpstr>
      <vt:lpstr>Open Sauce Bold</vt:lpstr>
      <vt:lpstr>Lato</vt:lpstr>
      <vt:lpstr>Open Sauce</vt:lpstr>
      <vt:lpstr>Calibri</vt:lpstr>
      <vt:lpstr>Open Sauce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 Redesign - Exec Team</dc:title>
  <cp:lastModifiedBy>Cynthia Nagendra</cp:lastModifiedBy>
  <cp:revision>6</cp:revision>
  <dcterms:created xsi:type="dcterms:W3CDTF">2006-08-16T00:00:00Z</dcterms:created>
  <dcterms:modified xsi:type="dcterms:W3CDTF">2024-02-15T20:51:43Z</dcterms:modified>
  <dc:identifier>DAF3XC7kzho</dc:identifier>
</cp:coreProperties>
</file>