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4" r:id="rId5"/>
    <p:sldMasterId id="2147483703" r:id="rId6"/>
    <p:sldMasterId id="2147483725" r:id="rId7"/>
    <p:sldMasterId id="2147483745" r:id="rId8"/>
    <p:sldMasterId id="2147483779" r:id="rId9"/>
  </p:sldMasterIdLst>
  <p:notesMasterIdLst>
    <p:notesMasterId r:id="rId15"/>
  </p:notesMasterIdLst>
  <p:handoutMasterIdLst>
    <p:handoutMasterId r:id="rId16"/>
  </p:handoutMasterIdLst>
  <p:sldIdLst>
    <p:sldId id="501" r:id="rId10"/>
    <p:sldId id="256" r:id="rId11"/>
    <p:sldId id="3389" r:id="rId12"/>
    <p:sldId id="3390" r:id="rId13"/>
    <p:sldId id="475" r:id="rId14"/>
  </p:sldIdLst>
  <p:sldSz cx="9144000" cy="6858000" type="screen4x3"/>
  <p:notesSz cx="6858000" cy="1219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e Jaye Wilson" initials="NW" lastIdx="4" clrIdx="0">
    <p:extLst>
      <p:ext uri="{19B8F6BF-5375-455C-9EA6-DF929625EA0E}">
        <p15:presenceInfo xmlns:p15="http://schemas.microsoft.com/office/powerpoint/2012/main" userId="S::wilsonnj@usc.edu::4b39c016-23af-4db0-80a1-d7c77a755854" providerId="AD"/>
      </p:ext>
    </p:extLst>
  </p:cmAuthor>
  <p:cmAuthor id="2" name="Brenda Wiewel" initials="BW" lastIdx="1" clrIdx="1">
    <p:extLst>
      <p:ext uri="{19B8F6BF-5375-455C-9EA6-DF929625EA0E}">
        <p15:presenceInfo xmlns:p15="http://schemas.microsoft.com/office/powerpoint/2012/main" userId="S::frankens@usc.edu::dad3ebd2-b212-46e1-a183-4c729dd9e8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000"/>
    <a:srgbClr val="99000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078"/>
    <p:restoredTop sz="85745"/>
  </p:normalViewPr>
  <p:slideViewPr>
    <p:cSldViewPr snapToGrid="0">
      <p:cViewPr varScale="1">
        <p:scale>
          <a:sx n="84" d="100"/>
          <a:sy n="84" d="100"/>
        </p:scale>
        <p:origin x="176" y="6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8493D-5631-364A-93E4-A3BE4F6EA27F}" type="datetimeFigureOut">
              <a:rPr lang="en-US" smtClean="0"/>
              <a:t>9/4/25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1AD3-FAF2-7243-849A-906C5BA67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61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C6676-A0D6-E741-A2CD-144E3420283E}" type="datetimeFigureOut">
              <a:rPr lang="en-US" smtClean="0"/>
              <a:t>9/4/25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C3D85-9F8C-6E41-8790-F43273739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3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5C3D85-9F8C-6E41-8790-F432737397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265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C3D85-9F8C-6E41-8790-F432737397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35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099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49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8617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2493"/>
          </a:xfrm>
          <a:prstGeom prst="rect">
            <a:avLst/>
          </a:prstGeom>
        </p:spPr>
        <p:txBody>
          <a:bodyPr/>
          <a:lstStyle>
            <a:lvl1pPr algn="l">
              <a:defRPr b="0"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28650" y="1420838"/>
            <a:ext cx="7886700" cy="4149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1pPr>
            <a:lvl2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2pPr>
            <a:lvl3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3pPr>
            <a:lvl4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4pPr>
            <a:lvl5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7659115" y="6131408"/>
            <a:ext cx="1219199" cy="31749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825" b="1" baseline="0">
                <a:solidFill>
                  <a:schemeClr val="bg1"/>
                </a:solidFill>
                <a:latin typeface="Lato" panose="020F0502020204030203" pitchFamily="34" charset="77"/>
                <a:cs typeface="Arial"/>
              </a:rPr>
              <a:t>  </a:t>
            </a:r>
            <a:fld id="{A3634A68-5084-7F42-96ED-A9387FA302B7}" type="slidenum">
              <a:rPr lang="en-US" sz="825" b="1" smtClean="0">
                <a:solidFill>
                  <a:schemeClr val="bg1"/>
                </a:solidFill>
                <a:latin typeface="Lato" panose="020F0502020204030203" pitchFamily="34" charset="77"/>
                <a:cs typeface="Arial"/>
              </a:rPr>
              <a:t>‹#›</a:t>
            </a:fld>
            <a:endParaRPr lang="en-US" sz="825" b="1">
              <a:solidFill>
                <a:schemeClr val="bg1"/>
              </a:solidFill>
              <a:latin typeface="Lato" panose="020F0502020204030203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3979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7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4A45F3C-6842-8D49-8749-89E32C1ABA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C1043B7-742E-2544-A8A2-E260DC30D4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3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67C4D-3FEF-FBBD-D947-A2ACF0144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9603C-C4E7-2CD7-2180-928919E48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91DAC-63D5-C132-129B-7FCCD6C8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6D18-2DEB-1448-B75F-1459FA9B09FE}" type="datetimeFigureOut">
              <a:rPr lang="en-US" smtClean="0"/>
              <a:t>9/8/25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C9C2D-5C30-738B-FE53-E0516557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47C77-8199-19DD-0755-ADA9E803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78C2-8F68-0746-B26E-FCC998F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6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DB507-8107-6266-3542-48DCE680D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DB898-6614-AC44-5616-047EDD061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3107E-8C42-BB7F-E0C5-A4FFE61A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6D18-2DEB-1448-B75F-1459FA9B09FE}" type="datetimeFigureOut">
              <a:rPr lang="en-US" smtClean="0"/>
              <a:t>9/8/25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930C5-5F8B-B15D-CE83-74A26E774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511F-8164-CB1E-8FAA-67232093A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78C2-8F68-0746-B26E-FCC998F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08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7D031-C65E-280B-47BA-01CF4BDAB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0762E-23BA-2B59-8F42-F60A992D0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0C0B8-E8DC-8D6D-66A8-2E53DCC13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6D18-2DEB-1448-B75F-1459FA9B09FE}" type="datetimeFigureOut">
              <a:rPr lang="en-US" smtClean="0"/>
              <a:t>9/8/25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74833-523A-7B25-77AF-702C1D53A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AACCF-7261-7598-0ED2-079AE5E1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78C2-8F68-0746-B26E-FCC998F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92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35BF9-5737-40C8-B8C5-1C78E0ED1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E88D8-48E3-D80C-0AE6-C433A22923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CC6B0-2707-92E8-B657-583CAE577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E7A5C-BC44-4F95-E43C-A5A9F9131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6D18-2DEB-1448-B75F-1459FA9B09FE}" type="datetimeFigureOut">
              <a:rPr lang="en-US" smtClean="0"/>
              <a:t>9/8/25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BECF8-EA23-3A40-8B24-C6CF124CE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AB049-6D58-486C-FA8F-DAB0B708F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78C2-8F68-0746-B26E-FCC998F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99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7956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6A43B-003D-9751-784B-21299CDC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B11A8-12B4-F04E-45C7-DA74C9039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23FE8D-FFF4-45D8-012E-FBBD574C06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71D0AC-66AA-2BCF-4DE0-C6578384E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AEF70A-5E4E-2CB5-C30D-D35031007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916EE5-7FC7-C5CC-DE17-221F1064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6D18-2DEB-1448-B75F-1459FA9B09FE}" type="datetimeFigureOut">
              <a:rPr lang="en-US" smtClean="0"/>
              <a:t>9/8/25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80E14D-F55C-AFBD-050B-113746088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ECE9CE-538E-055C-5C56-89ED618E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78C2-8F68-0746-B26E-FCC998F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37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33FED-5B7A-DCB0-3E58-F2AC0A26A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A3283-918F-B6C8-0695-6B4C9819F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6D18-2DEB-1448-B75F-1459FA9B09FE}" type="datetimeFigureOut">
              <a:rPr lang="en-US" smtClean="0"/>
              <a:t>9/8/25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DBF83-5420-C845-56DA-68402E774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28A1C-7BDA-26E1-D719-172EEC5B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78C2-8F68-0746-B26E-FCC998F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97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69AAE4-1DE6-4FE6-8B12-4C14D220F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6D18-2DEB-1448-B75F-1459FA9B09FE}" type="datetimeFigureOut">
              <a:rPr lang="en-US" smtClean="0"/>
              <a:t>9/8/25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C4704-9C3E-3212-F2BD-1C244F67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B704D-8A02-BC5E-B46A-E158CE083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78C2-8F68-0746-B26E-FCC998F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739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B3A45-3014-B06B-013D-9DB0BCEC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7B80A-506C-1148-E21C-E2BE29A28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60A60-894F-F6FA-EA73-67F60D66B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CBAFF-0753-5368-761F-FB36557E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6D18-2DEB-1448-B75F-1459FA9B09FE}" type="datetimeFigureOut">
              <a:rPr lang="en-US" smtClean="0"/>
              <a:t>9/8/25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215DB-0A9E-DFD8-E2B1-0616A136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4C141-B743-286C-366A-818C61EC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78C2-8F68-0746-B26E-FCC998F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98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FA816-71D6-890B-7557-39F6F212C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F932CB-A55E-840F-0A85-1F062C18BD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07B8A-E96D-99DF-D965-C55BBA63A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3D482-C096-6F7C-FBAA-5734AC277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6D18-2DEB-1448-B75F-1459FA9B09FE}" type="datetimeFigureOut">
              <a:rPr lang="en-US" smtClean="0"/>
              <a:t>9/8/25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5965F-5EF4-E592-1772-6A9115F84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A1618-5F4D-E833-49CA-702670DF6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78C2-8F68-0746-B26E-FCC998F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60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52F91-8422-97C8-525A-BFCE2353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0A40E3-893E-9179-56A2-47DCE9B08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78E6C-4997-74BC-51A0-AAEE6204E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6D18-2DEB-1448-B75F-1459FA9B09FE}" type="datetimeFigureOut">
              <a:rPr lang="en-US" smtClean="0"/>
              <a:t>9/8/25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2A574-E2AD-0EBD-604D-094CD7D5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C4845-8206-786A-F33F-EC5BAEC05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78C2-8F68-0746-B26E-FCC998F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26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B9B26F-F8D1-E9BD-884B-84B33EBBC7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0CA81-26DC-4FD7-AADE-ABD867BE2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328CD-3440-4931-61FD-4AE77D70A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6D18-2DEB-1448-B75F-1459FA9B09FE}" type="datetimeFigureOut">
              <a:rPr lang="en-US" smtClean="0"/>
              <a:t>9/8/25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5BA67-1F10-9F44-36F1-7D3F71D8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72DF5-CBCA-2817-6790-A06634C8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378C2-8F68-0746-B26E-FCC998F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1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7659115" y="6131408"/>
            <a:ext cx="1219199" cy="31749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825" b="1" baseline="0">
                <a:solidFill>
                  <a:schemeClr val="bg1"/>
                </a:solidFill>
                <a:latin typeface="Lato" panose="020F0502020204030203" pitchFamily="34" charset="77"/>
                <a:cs typeface="Arial"/>
              </a:rPr>
              <a:t>  </a:t>
            </a:r>
            <a:r>
              <a:rPr lang="en-US" sz="825" b="1">
                <a:solidFill>
                  <a:schemeClr val="bg1"/>
                </a:solidFill>
                <a:latin typeface="Lato" panose="020F0502020204030203" pitchFamily="34" charset="77"/>
                <a:cs typeface="Arial"/>
              </a:rPr>
              <a:t>  </a:t>
            </a:r>
            <a:fld id="{A3634A68-5084-7F42-96ED-A9387FA302B7}" type="slidenum">
              <a:rPr lang="en-US" sz="825" b="1" smtClean="0">
                <a:solidFill>
                  <a:schemeClr val="bg1"/>
                </a:solidFill>
                <a:latin typeface="Lato" panose="020F0502020204030203" pitchFamily="34" charset="77"/>
                <a:cs typeface="Arial"/>
              </a:rPr>
              <a:t>‹#›</a:t>
            </a:fld>
            <a:endParaRPr lang="en-US" sz="825" b="1">
              <a:solidFill>
                <a:schemeClr val="bg1"/>
              </a:solidFill>
              <a:latin typeface="Lato" panose="020F0502020204030203" pitchFamily="34" charset="77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0285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349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2493"/>
          </a:xfrm>
          <a:prstGeom prst="rect">
            <a:avLst/>
          </a:prstGeom>
        </p:spPr>
        <p:txBody>
          <a:bodyPr/>
          <a:lstStyle>
            <a:lvl1pPr algn="l">
              <a:defRPr b="0"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28650" y="1420838"/>
            <a:ext cx="7886700" cy="4149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1pPr>
            <a:lvl2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2pPr>
            <a:lvl3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3pPr>
            <a:lvl4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4pPr>
            <a:lvl5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7659115" y="6131408"/>
            <a:ext cx="1219199" cy="31749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825" b="1" baseline="0">
                <a:solidFill>
                  <a:schemeClr val="bg1"/>
                </a:solidFill>
                <a:latin typeface="Lato" panose="020F0502020204030203" pitchFamily="34" charset="77"/>
                <a:cs typeface="Arial"/>
              </a:rPr>
              <a:t>  </a:t>
            </a:r>
            <a:fld id="{A3634A68-5084-7F42-96ED-A9387FA302B7}" type="slidenum">
              <a:rPr lang="en-US" sz="825" b="1" smtClean="0">
                <a:solidFill>
                  <a:schemeClr val="bg1"/>
                </a:solidFill>
                <a:latin typeface="Lato" panose="020F0502020204030203" pitchFamily="34" charset="77"/>
                <a:cs typeface="Arial"/>
              </a:rPr>
              <a:t>‹#›</a:t>
            </a:fld>
            <a:endParaRPr lang="en-US" sz="825" b="1">
              <a:solidFill>
                <a:schemeClr val="bg1"/>
              </a:solidFill>
              <a:latin typeface="Lato" panose="020F0502020204030203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944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30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Lato" panose="020F050202020403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331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02493"/>
          </a:xfrm>
          <a:prstGeom prst="rect">
            <a:avLst/>
          </a:prstGeom>
        </p:spPr>
        <p:txBody>
          <a:bodyPr/>
          <a:lstStyle>
            <a:lvl1pPr algn="l">
              <a:defRPr b="0"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28650" y="1420838"/>
            <a:ext cx="7886700" cy="4149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1pPr>
            <a:lvl2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2pPr>
            <a:lvl3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3pPr>
            <a:lvl4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4pPr>
            <a:lvl5pPr>
              <a:defRPr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7659115" y="6131408"/>
            <a:ext cx="1219199" cy="31749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825" b="1" baseline="0">
                <a:solidFill>
                  <a:schemeClr val="bg1"/>
                </a:solidFill>
                <a:latin typeface="Lato" panose="020F0502020204030203" pitchFamily="34" charset="77"/>
                <a:cs typeface="Arial"/>
              </a:rPr>
              <a:t>  </a:t>
            </a:r>
            <a:fld id="{A3634A68-5084-7F42-96ED-A9387FA302B7}" type="slidenum">
              <a:rPr lang="en-US" sz="825" b="1" smtClean="0">
                <a:solidFill>
                  <a:schemeClr val="bg1"/>
                </a:solidFill>
                <a:latin typeface="Lato" panose="020F0502020204030203" pitchFamily="34" charset="77"/>
                <a:cs typeface="Arial"/>
              </a:rPr>
              <a:t>‹#›</a:t>
            </a:fld>
            <a:endParaRPr lang="en-US" sz="825" b="1">
              <a:solidFill>
                <a:schemeClr val="bg1"/>
              </a:solidFill>
              <a:latin typeface="Lato" panose="020F0502020204030203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322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04A45F3C-6842-8D49-8749-89E32C1ABA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/>
          <a:lstStyle/>
          <a:p>
            <a:fld id="{5C1043B7-742E-2544-A8A2-E260DC30D4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55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805282"/>
            <a:ext cx="9144000" cy="1052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5778500"/>
            <a:ext cx="9144000" cy="508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mall Use Shield_GoldOnTrans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01027" y="238127"/>
            <a:ext cx="748239" cy="748239"/>
          </a:xfrm>
          <a:prstGeom prst="rect">
            <a:avLst/>
          </a:prstGeom>
        </p:spPr>
      </p:pic>
      <p:pic>
        <p:nvPicPr>
          <p:cNvPr id="9" name="Picture 8" descr="1-lineWordmark_GoldOnCard_NoBG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97700" y="6457796"/>
            <a:ext cx="1822126" cy="1548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6163017"/>
            <a:ext cx="3461095" cy="406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mall Use Shield_GoldOnTrans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94563" y="238138"/>
            <a:ext cx="561179" cy="74823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805291"/>
            <a:ext cx="9144000" cy="1052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5778500"/>
            <a:ext cx="9144000" cy="508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 descr="1-lineWordmark_GoldOnCard_NoBG.eps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53232" y="6453672"/>
            <a:ext cx="1366595" cy="154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2" y="6169750"/>
            <a:ext cx="2595821" cy="40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6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xStyles>
    <p:titleStyle>
      <a:lvl1pPr algn="ctr" defTabSz="34288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2" indent="-257162" algn="l" defTabSz="34288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defTabSz="342884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34288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342884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342884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805282"/>
            <a:ext cx="9144000" cy="1052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5778500"/>
            <a:ext cx="9144000" cy="508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mall Use Shield_GoldOnTrans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01027" y="238127"/>
            <a:ext cx="748239" cy="748239"/>
          </a:xfrm>
          <a:prstGeom prst="rect">
            <a:avLst/>
          </a:prstGeom>
        </p:spPr>
      </p:pic>
      <p:pic>
        <p:nvPicPr>
          <p:cNvPr id="9" name="Picture 8" descr="1-lineWordmark_GoldOnCard_NoBG.eps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97700" y="6457796"/>
            <a:ext cx="1822126" cy="1548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6163017"/>
            <a:ext cx="3461095" cy="40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88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mall Use Shield_GoldOnTrans.eps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94563" y="238138"/>
            <a:ext cx="561179" cy="74823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715641"/>
            <a:ext cx="9144000" cy="1142369"/>
          </a:xfrm>
          <a:prstGeom prst="rect">
            <a:avLst/>
          </a:prstGeom>
          <a:solidFill>
            <a:srgbClr val="86212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 descr="1-lineWordmark_GoldOnCard_NoBG.eps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53232" y="6453672"/>
            <a:ext cx="1366595" cy="154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28E80-C5EF-B54C-AB9F-EA29712C7B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6125" y="5715000"/>
            <a:ext cx="3216402" cy="114236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0" y="5669280"/>
            <a:ext cx="9144000" cy="508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785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30" r:id="rId4"/>
    <p:sldLayoutId id="2147483731" r:id="rId5"/>
  </p:sldLayoutIdLst>
  <p:txStyles>
    <p:titleStyle>
      <a:lvl1pPr algn="ctr" defTabSz="34288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2" indent="-257162" algn="l" defTabSz="34288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defTabSz="342884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34288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342884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342884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mall Use Shield_GoldOnTrans.eps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94563" y="238138"/>
            <a:ext cx="561179" cy="74823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715641"/>
            <a:ext cx="9144000" cy="1142369"/>
          </a:xfrm>
          <a:prstGeom prst="rect">
            <a:avLst/>
          </a:prstGeom>
          <a:solidFill>
            <a:srgbClr val="862125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12" descr="1-lineWordmark_GoldOnCard_NoBG.eps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53232" y="6453672"/>
            <a:ext cx="1366595" cy="154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28E80-C5EF-B54C-AB9F-EA29712C7B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6125" y="5715000"/>
            <a:ext cx="3216402" cy="114236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flipV="1">
            <a:off x="0" y="5669280"/>
            <a:ext cx="9144000" cy="508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8895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50" r:id="rId4"/>
    <p:sldLayoutId id="2147483751" r:id="rId5"/>
  </p:sldLayoutIdLst>
  <p:txStyles>
    <p:titleStyle>
      <a:lvl1pPr algn="ctr" defTabSz="34288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2" indent="-257162" algn="l" defTabSz="34288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defTabSz="342884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34288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342884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342884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21CCC6-E3CA-9FD6-9593-AC44CB206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B3BA0-F503-2232-C889-CBEF9998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9AD29-FC3E-B503-5C85-B7B11C4F08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7E6D18-2DEB-1448-B75F-1459FA9B09FE}" type="datetimeFigureOut">
              <a:rPr lang="en-US" smtClean="0"/>
              <a:t>9/8/25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B3A0E-426E-359B-9D66-6BA956AD3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AC654-485B-CC38-2FB8-56A520A89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5378C2-8F68-0746-B26E-FCC998F1E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4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bhenwood@usc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emf"/><Relationship Id="rId4" Type="http://schemas.openxmlformats.org/officeDocument/2006/relationships/hyperlink" Target="http://h3e.usc.ed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6D2B5-06D7-D54C-A01E-E1D4286AE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71" y="134633"/>
            <a:ext cx="8438023" cy="802493"/>
          </a:xfrm>
        </p:spPr>
        <p:txBody>
          <a:bodyPr/>
          <a:lstStyle/>
          <a:p>
            <a:pPr lvl="0" defTabSz="457178">
              <a:spcBef>
                <a:spcPct val="20000"/>
              </a:spcBef>
            </a:pPr>
            <a:r>
              <a:rPr lang="en-US" sz="2400" b="1" dirty="0">
                <a:solidFill>
                  <a:srgbClr val="990000"/>
                </a:solidFill>
                <a:latin typeface="Adobe Caslon Pro" panose="0205050205050A020403" pitchFamily="18" charset="77"/>
              </a:rPr>
              <a:t>USC</a:t>
            </a:r>
            <a:r>
              <a:rPr lang="en-US" sz="2400" dirty="0">
                <a:solidFill>
                  <a:srgbClr val="000000"/>
                </a:solidFill>
                <a:latin typeface="Adobe Caslon Pro" panose="0205050205050A020403" pitchFamily="18" charset="77"/>
              </a:rPr>
              <a:t> Homelessness Policy Research Institute (HPRI)</a:t>
            </a:r>
            <a:endParaRPr lang="en-US" sz="2400" dirty="0">
              <a:solidFill>
                <a:srgbClr val="000000"/>
              </a:solidFill>
              <a:latin typeface="Lato Light" panose="020F0302020204030203" pitchFamily="34" charset="77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AADF498-8912-BD4A-9374-EF3C6C1259CE}"/>
              </a:ext>
            </a:extLst>
          </p:cNvPr>
          <p:cNvSpPr txBox="1">
            <a:spLocks/>
          </p:cNvSpPr>
          <p:nvPr/>
        </p:nvSpPr>
        <p:spPr>
          <a:xfrm>
            <a:off x="7559364" y="5454847"/>
            <a:ext cx="1219199" cy="23812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METHODS  |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67EDE1-B577-C147-A2B2-536F763DA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" t="26949" r="-45" b="28960"/>
          <a:stretch/>
        </p:blipFill>
        <p:spPr>
          <a:xfrm>
            <a:off x="0" y="3429000"/>
            <a:ext cx="9144000" cy="24802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3E7AA9-49EB-8940-81FA-BA77A5F74D63}"/>
              </a:ext>
            </a:extLst>
          </p:cNvPr>
          <p:cNvSpPr txBox="1"/>
          <p:nvPr/>
        </p:nvSpPr>
        <p:spPr>
          <a:xfrm>
            <a:off x="1536481" y="1165770"/>
            <a:ext cx="556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110000"/>
                </a:solidFill>
              </a:rPr>
              <a:t>Welcome to our afternoon session…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90C273-1AB8-8017-AAEF-92EF09669877}"/>
              </a:ext>
            </a:extLst>
          </p:cNvPr>
          <p:cNvSpPr txBox="1"/>
          <p:nvPr/>
        </p:nvSpPr>
        <p:spPr>
          <a:xfrm>
            <a:off x="228600" y="2184693"/>
            <a:ext cx="35756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Benjamin Henwood, PhD, LCSW </a:t>
            </a:r>
          </a:p>
          <a:p>
            <a:r>
              <a:rPr lang="en-US" sz="2000" dirty="0"/>
              <a:t>Flourishing Summit</a:t>
            </a:r>
          </a:p>
          <a:p>
            <a:r>
              <a:rPr lang="en-US" sz="2000" dirty="0"/>
              <a:t>September 11, 2025</a:t>
            </a:r>
          </a:p>
        </p:txBody>
      </p:sp>
    </p:spTree>
    <p:extLst>
      <p:ext uri="{BB962C8B-B14F-4D97-AF65-F5344CB8AC3E}">
        <p14:creationId xmlns:p14="http://schemas.microsoft.com/office/powerpoint/2010/main" val="2899734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F1A2F7-B02C-6F35-6CB2-7116650A7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6" y="1372630"/>
            <a:ext cx="9079244" cy="5100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0F0E95-76E5-7461-F4F7-2515F651F7D0}"/>
              </a:ext>
            </a:extLst>
          </p:cNvPr>
          <p:cNvSpPr txBox="1"/>
          <p:nvPr/>
        </p:nvSpPr>
        <p:spPr>
          <a:xfrm>
            <a:off x="296144" y="502920"/>
            <a:ext cx="854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dworakpeck.usc.edu</a:t>
            </a:r>
            <a:r>
              <a:rPr lang="en-US" dirty="0"/>
              <a:t>/research/centers/homelessness-housing-health-equity</a:t>
            </a:r>
          </a:p>
        </p:txBody>
      </p:sp>
    </p:spTree>
    <p:extLst>
      <p:ext uri="{BB962C8B-B14F-4D97-AF65-F5344CB8AC3E}">
        <p14:creationId xmlns:p14="http://schemas.microsoft.com/office/powerpoint/2010/main" val="2625460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BBB2CAF-C5F1-A38F-7C8C-1769A78E2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377"/>
            <a:ext cx="9144000" cy="5087245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FDB7694-4F06-DEE8-BDB1-F9558EDFFE4F}"/>
              </a:ext>
            </a:extLst>
          </p:cNvPr>
          <p:cNvSpPr/>
          <p:nvPr/>
        </p:nvSpPr>
        <p:spPr>
          <a:xfrm rot="16200000">
            <a:off x="935772" y="6142515"/>
            <a:ext cx="824418" cy="484632"/>
          </a:xfrm>
          <a:prstGeom prst="rightArrow">
            <a:avLst>
              <a:gd name="adj1" fmla="val 56289"/>
              <a:gd name="adj2" fmla="val 50000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3C732116-B854-5955-9ED5-B74D1C0589E2}"/>
              </a:ext>
            </a:extLst>
          </p:cNvPr>
          <p:cNvSpPr/>
          <p:nvPr/>
        </p:nvSpPr>
        <p:spPr>
          <a:xfrm rot="16200000">
            <a:off x="3079274" y="6142515"/>
            <a:ext cx="82441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738DD271-FA2E-95E3-B317-E11E7D3EB176}"/>
              </a:ext>
            </a:extLst>
          </p:cNvPr>
          <p:cNvSpPr/>
          <p:nvPr/>
        </p:nvSpPr>
        <p:spPr>
          <a:xfrm rot="16200000">
            <a:off x="5222776" y="6142515"/>
            <a:ext cx="82441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95AEDE0-27D4-3895-0B62-3D76B999356B}"/>
              </a:ext>
            </a:extLst>
          </p:cNvPr>
          <p:cNvSpPr/>
          <p:nvPr/>
        </p:nvSpPr>
        <p:spPr>
          <a:xfrm rot="16200000">
            <a:off x="7263384" y="4123944"/>
            <a:ext cx="929640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22E658E1-3E86-EE61-097D-A871166E4DEC}"/>
              </a:ext>
            </a:extLst>
          </p:cNvPr>
          <p:cNvSpPr/>
          <p:nvPr/>
        </p:nvSpPr>
        <p:spPr>
          <a:xfrm rot="5400000">
            <a:off x="5194589" y="581373"/>
            <a:ext cx="915857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6226D87F-4262-737F-1568-C2F36DBC9619}"/>
              </a:ext>
            </a:extLst>
          </p:cNvPr>
          <p:cNvSpPr/>
          <p:nvPr/>
        </p:nvSpPr>
        <p:spPr>
          <a:xfrm rot="5400000">
            <a:off x="2849153" y="643061"/>
            <a:ext cx="915857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3EA268A1-4FEE-6ECE-6B5A-B93B1FA568D8}"/>
              </a:ext>
            </a:extLst>
          </p:cNvPr>
          <p:cNvSpPr/>
          <p:nvPr/>
        </p:nvSpPr>
        <p:spPr>
          <a:xfrm rot="5400000">
            <a:off x="647736" y="659759"/>
            <a:ext cx="915857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6205C4-FC14-200B-BF7C-08B31EE68828}"/>
              </a:ext>
            </a:extLst>
          </p:cNvPr>
          <p:cNvSpPr txBox="1"/>
          <p:nvPr/>
        </p:nvSpPr>
        <p:spPr>
          <a:xfrm>
            <a:off x="2372077" y="87175"/>
            <a:ext cx="205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*October 23, 2025</a:t>
            </a:r>
          </a:p>
        </p:txBody>
      </p:sp>
    </p:spTree>
    <p:extLst>
      <p:ext uri="{BB962C8B-B14F-4D97-AF65-F5344CB8AC3E}">
        <p14:creationId xmlns:p14="http://schemas.microsoft.com/office/powerpoint/2010/main" val="283532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6" grpId="0" animBg="1"/>
      <p:bldP spid="20" grpId="0" animBg="1"/>
      <p:bldP spid="21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0A467D-C2F4-30AB-A49A-BACFC4B3B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685800"/>
            <a:ext cx="9129754" cy="236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C8425C-305B-0D13-759C-83C11FB60386}"/>
              </a:ext>
            </a:extLst>
          </p:cNvPr>
          <p:cNvSpPr txBox="1"/>
          <p:nvPr/>
        </p:nvSpPr>
        <p:spPr>
          <a:xfrm>
            <a:off x="76695" y="3215640"/>
            <a:ext cx="89763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HPRI is a collaborative of over one hundred fifty researchers, policymakers, service providers, and experts with lived experience of homelessness…. </a:t>
            </a:r>
          </a:p>
          <a:p>
            <a:endParaRPr lang="en-US" sz="2400" dirty="0"/>
          </a:p>
          <a:p>
            <a:r>
              <a:rPr lang="en-US" sz="2400" dirty="0"/>
              <a:t>that accelerate equitable and culturally informed solutions to homelessness in Los Angeles County… </a:t>
            </a:r>
          </a:p>
          <a:p>
            <a:endParaRPr lang="en-US" sz="2400" dirty="0"/>
          </a:p>
          <a:p>
            <a:r>
              <a:rPr lang="en-US" sz="2400" dirty="0"/>
              <a:t>by advancing knowledge and fostering transformational partnerships between research, policy and practice.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43ABB-B019-B146-9E09-7A2B29AE0256}"/>
              </a:ext>
            </a:extLst>
          </p:cNvPr>
          <p:cNvSpPr txBox="1"/>
          <p:nvPr/>
        </p:nvSpPr>
        <p:spPr>
          <a:xfrm>
            <a:off x="3149938" y="224135"/>
            <a:ext cx="2829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hpri.usc.edu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3150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7A07B-5A61-1649-A98D-745F3E42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536" y="1327289"/>
            <a:ext cx="7886700" cy="601870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6E169-A718-1A40-9F5E-C44C9DB83B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0695" y="1997834"/>
            <a:ext cx="7200150" cy="3163015"/>
          </a:xfrm>
        </p:spPr>
        <p:txBody>
          <a:bodyPr/>
          <a:lstStyle/>
          <a:p>
            <a:pPr marL="0" indent="0">
              <a:buNone/>
            </a:pPr>
            <a:endParaRPr lang="en-US" sz="7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Email: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bhenwood@usc.edu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0">
              <a:buNone/>
            </a:pPr>
            <a:endParaRPr lang="en-US" sz="7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HPRI Website: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hpri.usc.edu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H3E Research Center Website: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h3e.usc.edu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0">
              <a:buNone/>
            </a:pPr>
            <a:endParaRPr lang="en-US" sz="7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sz="7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CF045FE-138F-E545-8DF4-1D36529DC4D1}"/>
              </a:ext>
            </a:extLst>
          </p:cNvPr>
          <p:cNvSpPr txBox="1">
            <a:spLocks/>
          </p:cNvSpPr>
          <p:nvPr/>
        </p:nvSpPr>
        <p:spPr>
          <a:xfrm>
            <a:off x="7501246" y="6247327"/>
            <a:ext cx="1219199" cy="23812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en-US" sz="825" b="1">
                <a:solidFill>
                  <a:schemeClr val="bg1"/>
                </a:solidFill>
                <a:latin typeface="Arial"/>
                <a:cs typeface="Arial"/>
              </a:rPr>
              <a:t>THANK YOU  |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16FA0-8E93-274F-BF21-49447B452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366" y="2646028"/>
            <a:ext cx="2875184" cy="21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74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rgbClr val="99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.Dworak-Peck School of SW_R1" id="{8B631797-6449-3247-8E5F-87C41E234016}" vid="{DF27602B-6AD3-824E-A08F-BEDB0F80F667}"/>
    </a:ext>
  </a:extLst>
</a:theme>
</file>

<file path=ppt/theme/theme2.xml><?xml version="1.0" encoding="utf-8"?>
<a:theme xmlns:a="http://schemas.openxmlformats.org/drawingml/2006/main" name="3_Office Theme">
  <a:themeElements>
    <a:clrScheme name="Custom 23">
      <a:dk1>
        <a:srgbClr val="99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.Dworak-Peck School of SW_R1" id="{8B631797-6449-3247-8E5F-87C41E234016}" vid="{DF27602B-6AD3-824E-A08F-BEDB0F80F667}"/>
    </a:ext>
  </a:extLst>
</a:theme>
</file>

<file path=ppt/theme/theme3.xml><?xml version="1.0" encoding="utf-8"?>
<a:theme xmlns:a="http://schemas.openxmlformats.org/drawingml/2006/main" name="2_Office Theme">
  <a:themeElements>
    <a:clrScheme name="Custom 23">
      <a:dk1>
        <a:srgbClr val="99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.Dworak-Peck School of SW_R1" id="{8B631797-6449-3247-8E5F-87C41E234016}" vid="{DF27602B-6AD3-824E-A08F-BEDB0F80F667}"/>
    </a:ext>
  </a:extLst>
</a:theme>
</file>

<file path=ppt/theme/theme4.xml><?xml version="1.0" encoding="utf-8"?>
<a:theme xmlns:a="http://schemas.openxmlformats.org/drawingml/2006/main" name="1_Office Theme">
  <a:themeElements>
    <a:clrScheme name="Custom 23">
      <a:dk1>
        <a:srgbClr val="99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.Dworak-Peck School of SW_R1" id="{8B631797-6449-3247-8E5F-87C41E234016}" vid="{DF27602B-6AD3-824E-A08F-BEDB0F80F667}"/>
    </a:ext>
  </a:extLst>
</a:theme>
</file>

<file path=ppt/theme/theme5.xml><?xml version="1.0" encoding="utf-8"?>
<a:theme xmlns:a="http://schemas.openxmlformats.org/drawingml/2006/main" name="5_Office Theme">
  <a:themeElements>
    <a:clrScheme name="Custom 23">
      <a:dk1>
        <a:srgbClr val="99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.Dworak-Peck School of SW_R1" id="{8B631797-6449-3247-8E5F-87C41E234016}" vid="{DF27602B-6AD3-824E-A08F-BEDB0F80F667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C2D6A51EA2C047B9AE0E596A30DFA6" ma:contentTypeVersion="10" ma:contentTypeDescription="Create a new document." ma:contentTypeScope="" ma:versionID="7da0f3c462b0acbf5edd6cf05efb32b4">
  <xsd:schema xmlns:xsd="http://www.w3.org/2001/XMLSchema" xmlns:xs="http://www.w3.org/2001/XMLSchema" xmlns:p="http://schemas.microsoft.com/office/2006/metadata/properties" xmlns:ns2="1e3ce563-2b72-472d-b1f1-c98c8a733038" targetNamespace="http://schemas.microsoft.com/office/2006/metadata/properties" ma:root="true" ma:fieldsID="01c291050381e4599dbdc186815a025f" ns2:_="">
    <xsd:import namespace="1e3ce563-2b72-472d-b1f1-c98c8a7330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3ce563-2b72-472d-b1f1-c98c8a7330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090DA0-2967-4738-BEC0-D5CD29D5B5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13EE4E-62F9-427B-8B8B-5EB8B9A030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3ce563-2b72-472d-b1f1-c98c8a7330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25F04D-4746-4BB2-AF83-F2E94964BACD}">
  <ds:schemaRefs>
    <ds:schemaRef ds:uri="1e3ce563-2b72-472d-b1f1-c98c8a733038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S.Dworak-Peck School of SW</Template>
  <TotalTime>52578</TotalTime>
  <Words>141</Words>
  <Application>Microsoft Macintosh PowerPoint</Application>
  <PresentationFormat>On-screen Show (4:3)</PresentationFormat>
  <Paragraphs>31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</vt:i4>
      </vt:variant>
    </vt:vector>
  </HeadingPairs>
  <TitlesOfParts>
    <vt:vector size="20" baseType="lpstr">
      <vt:lpstr>Adobe Caslon Pro</vt:lpstr>
      <vt:lpstr>Aptos</vt:lpstr>
      <vt:lpstr>Aptos Display</vt:lpstr>
      <vt:lpstr>Arial</vt:lpstr>
      <vt:lpstr>Calibri</vt:lpstr>
      <vt:lpstr>Calibri Light</vt:lpstr>
      <vt:lpstr>Cambria</vt:lpstr>
      <vt:lpstr>Lato</vt:lpstr>
      <vt:lpstr>Lato Light</vt:lpstr>
      <vt:lpstr>Office Theme</vt:lpstr>
      <vt:lpstr>3_Office Theme</vt:lpstr>
      <vt:lpstr>2_Office Theme</vt:lpstr>
      <vt:lpstr>1_Office Theme</vt:lpstr>
      <vt:lpstr>5_Office Theme</vt:lpstr>
      <vt:lpstr>4_Office Theme</vt:lpstr>
      <vt:lpstr>USC Homelessness Policy Research Institute (HPRI)</vt:lpstr>
      <vt:lpstr>PowerPoint Presentation</vt:lpstr>
      <vt:lpstr>PowerPoint Presentation</vt:lpstr>
      <vt:lpstr>PowerPoint Presentation</vt:lpstr>
      <vt:lpstr>Thank You!</vt:lpstr>
    </vt:vector>
  </TitlesOfParts>
  <Company>USC SSW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Carrie Lew</dc:creator>
  <cp:lastModifiedBy>Benjamin Henwood</cp:lastModifiedBy>
  <cp:revision>54</cp:revision>
  <cp:lastPrinted>2016-10-31T12:48:03Z</cp:lastPrinted>
  <dcterms:created xsi:type="dcterms:W3CDTF">2016-10-05T18:19:28Z</dcterms:created>
  <dcterms:modified xsi:type="dcterms:W3CDTF">2025-09-09T05:36:54Z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0x0101009EC2D6A51EA2C047B9AE0E596A30DFA6</vt:lpwstr>
  </property>
</Properties>
</file>